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0" r:id="rId1"/>
  </p:sldMasterIdLst>
  <p:notesMasterIdLst>
    <p:notesMasterId r:id="rId13"/>
  </p:notesMasterIdLst>
  <p:handoutMasterIdLst>
    <p:handoutMasterId r:id="rId14"/>
  </p:handoutMasterIdLst>
  <p:sldIdLst>
    <p:sldId id="277" r:id="rId2"/>
    <p:sldId id="280" r:id="rId3"/>
    <p:sldId id="279" r:id="rId4"/>
    <p:sldId id="283" r:id="rId5"/>
    <p:sldId id="289" r:id="rId6"/>
    <p:sldId id="290" r:id="rId7"/>
    <p:sldId id="284" r:id="rId8"/>
    <p:sldId id="282" r:id="rId9"/>
    <p:sldId id="286" r:id="rId10"/>
    <p:sldId id="287" r:id="rId11"/>
    <p:sldId id="288" r:id="rId12"/>
  </p:sldIdLst>
  <p:sldSz cx="9144000" cy="6858000" type="screen4x3"/>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 xmlns:p14="http://schemas.microsoft.com/office/powerpoint/2010/main">
        <p14:section name="Section par défaut" id="{5FD20784-4EB2-4399-B6DC-923003CFB2B7}">
          <p14:sldIdLst>
            <p14:sldId id="256"/>
            <p14:sldId id="341"/>
            <p14:sldId id="332"/>
            <p14:sldId id="284"/>
            <p14:sldId id="297"/>
            <p14:sldId id="298"/>
            <p14:sldId id="348"/>
            <p14:sldId id="349"/>
            <p14:sldId id="338"/>
            <p14:sldId id="343"/>
            <p14:sldId id="344"/>
            <p14:sldId id="345"/>
            <p14:sldId id="330"/>
            <p14:sldId id="346"/>
            <p14:sldId id="334"/>
            <p14:sldId id="347"/>
            <p14:sldId id="337"/>
          </p14:sldIdLst>
        </p14:section>
      </p14:sectionLst>
    </p:ext>
    <p:ext uri="{EFAFB233-063F-42B5-8137-9DF3F51BA10A}">
      <p15:sldGuideLst xmlns="" xmlns:p15="http://schemas.microsoft.com/office/powerpoint/2012/main">
        <p15:guide id="1" orient="horz" pos="1434">
          <p15:clr>
            <a:srgbClr val="A4A3A4"/>
          </p15:clr>
        </p15:guide>
        <p15:guide id="2" pos="2880">
          <p15:clr>
            <a:srgbClr val="A4A3A4"/>
          </p15:clr>
        </p15:guide>
      </p15:sldGuideLst>
    </p:ext>
    <p:ext uri="{2D200454-40CA-4A62-9FC3-DE9A4176ACB9}">
      <p15:notesGuideLst xmlns=""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67" autoAdjust="0"/>
    <p:restoredTop sz="98095" autoAdjust="0"/>
  </p:normalViewPr>
  <p:slideViewPr>
    <p:cSldViewPr>
      <p:cViewPr>
        <p:scale>
          <a:sx n="100" d="100"/>
          <a:sy n="100" d="100"/>
        </p:scale>
        <p:origin x="-1140" y="-228"/>
      </p:cViewPr>
      <p:guideLst>
        <p:guide orient="horz" pos="1434"/>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9" d="100"/>
          <a:sy n="59" d="100"/>
        </p:scale>
        <p:origin x="-3396" y="-78"/>
      </p:cViewPr>
      <p:guideLst>
        <p:guide orient="horz" pos="3127"/>
        <p:guide pos="2141"/>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D32CEF0B-E12F-44E1-A2CF-283496A6F54E}" type="datetimeFigureOut">
              <a:rPr lang="fr-FR" smtClean="0"/>
              <a:pPr/>
              <a:t>19/01/2020</a:t>
            </a:fld>
            <a:endParaRPr lang="fr-FR"/>
          </a:p>
        </p:txBody>
      </p:sp>
      <p:sp>
        <p:nvSpPr>
          <p:cNvPr id="4" name="Espace réservé du pied de page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AEC0B29A-A792-4BF0-8D14-56DA2503C506}" type="slidenum">
              <a:rPr lang="fr-FR" smtClean="0"/>
              <a:pPr/>
              <a:t>‹N°›</a:t>
            </a:fld>
            <a:endParaRPr lang="fr-FR"/>
          </a:p>
        </p:txBody>
      </p:sp>
    </p:spTree>
    <p:extLst>
      <p:ext uri="{BB962C8B-B14F-4D97-AF65-F5344CB8AC3E}">
        <p14:creationId xmlns="" xmlns:p14="http://schemas.microsoft.com/office/powerpoint/2010/main" val="36071852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6EBCBFCF-5256-49B1-9143-EC8B83028B53}" type="datetimeFigureOut">
              <a:rPr lang="fr-FR" smtClean="0"/>
              <a:pPr/>
              <a:t>19/01/2020</a:t>
            </a:fld>
            <a:endParaRPr lang="fr-FR"/>
          </a:p>
        </p:txBody>
      </p:sp>
      <p:sp>
        <p:nvSpPr>
          <p:cNvPr id="4" name="Espace réservé de l'image des diapositives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2F5DF95E-371F-441D-90E4-70957AB20CBB}" type="slidenum">
              <a:rPr lang="fr-FR" smtClean="0"/>
              <a:pPr/>
              <a:t>‹N°›</a:t>
            </a:fld>
            <a:endParaRPr lang="fr-FR"/>
          </a:p>
        </p:txBody>
      </p:sp>
    </p:spTree>
    <p:extLst>
      <p:ext uri="{BB962C8B-B14F-4D97-AF65-F5344CB8AC3E}">
        <p14:creationId xmlns="" xmlns:p14="http://schemas.microsoft.com/office/powerpoint/2010/main" val="2169083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2F5DF95E-371F-441D-90E4-70957AB20CBB}" type="slidenum">
              <a:rPr lang="fr-FR" smtClean="0"/>
              <a:pPr/>
              <a:t>1</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2F5DF95E-371F-441D-90E4-70957AB20CBB}" type="slidenum">
              <a:rPr lang="fr-FR" smtClean="0"/>
              <a:pPr/>
              <a:t>10</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2F5DF95E-371F-441D-90E4-70957AB20CBB}" type="slidenum">
              <a:rPr lang="fr-FR" smtClean="0"/>
              <a:pPr/>
              <a:t>11</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2F5DF95E-371F-441D-90E4-70957AB20CBB}" type="slidenum">
              <a:rPr lang="fr-FR" smtClean="0"/>
              <a:pPr/>
              <a:t>2</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2F5DF95E-371F-441D-90E4-70957AB20CBB}" type="slidenum">
              <a:rPr lang="fr-FR" smtClean="0"/>
              <a:pPr/>
              <a:t>3</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2F5DF95E-371F-441D-90E4-70957AB20CBB}" type="slidenum">
              <a:rPr lang="fr-FR" smtClean="0"/>
              <a:pPr/>
              <a:t>4</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2F5DF95E-371F-441D-90E4-70957AB20CBB}" type="slidenum">
              <a:rPr lang="fr-FR" smtClean="0"/>
              <a:pPr/>
              <a:t>5</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2F5DF95E-371F-441D-90E4-70957AB20CBB}" type="slidenum">
              <a:rPr lang="fr-FR" smtClean="0"/>
              <a:pPr/>
              <a:t>6</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2F5DF95E-371F-441D-90E4-70957AB20CBB}" type="slidenum">
              <a:rPr lang="fr-FR" smtClean="0"/>
              <a:pPr/>
              <a:t>7</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2F5DF95E-371F-441D-90E4-70957AB20CBB}" type="slidenum">
              <a:rPr lang="fr-FR" smtClean="0"/>
              <a:pPr/>
              <a:t>8</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2F5DF95E-371F-441D-90E4-70957AB20CBB}" type="slidenum">
              <a:rPr lang="fr-FR" smtClean="0"/>
              <a:pPr/>
              <a:t>9</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16" name="Rounded Rectangle 15"/>
          <p:cNvSpPr/>
          <p:nvPr/>
        </p:nvSpPr>
        <p:spPr>
          <a:xfrm>
            <a:off x="207609"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fr-FR" dirty="0" smtClean="0"/>
              <a:t>Modifiez le style du titre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280B782F-52D4-4A4E-9773-DB092B36D1E1}" type="datetimeFigureOut">
              <a:rPr lang="fr-FR" smtClean="0"/>
              <a:pPr/>
              <a:t>19/01/2020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5F21DAC-93B9-4608-AB86-3448EB3385A0}" type="slidenum">
              <a:rPr lang="fr-FR" smtClean="0"/>
              <a:pPr/>
              <a:t>‹N°›</a:t>
            </a:fld>
            <a:endParaRPr lang="fr-FR"/>
          </a:p>
        </p:txBody>
      </p:sp>
      <p:pic>
        <p:nvPicPr>
          <p:cNvPr id="9" name="Image 8"/>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180224" y="404664"/>
            <a:ext cx="2236483" cy="72008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280B782F-52D4-4A4E-9773-DB092B36D1E1}" type="datetimeFigureOut">
              <a:rPr lang="fr-FR" smtClean="0"/>
              <a:pPr/>
              <a:t>19/01/2020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5F21DAC-93B9-4608-AB86-3448EB3385A0}"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280B782F-52D4-4A4E-9773-DB092B36D1E1}" type="datetimeFigureOut">
              <a:rPr lang="fr-FR" smtClean="0"/>
              <a:pPr/>
              <a:t>19/01/2020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5F21DAC-93B9-4608-AB86-3448EB3385A0}" type="slidenum">
              <a:rPr lang="fr-FR" smtClean="0"/>
              <a:pPr/>
              <a:t>‹N°›</a:t>
            </a:fld>
            <a:endParaRPr lang="fr-F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fr-FR" smtClean="0"/>
              <a:t>Modifiez le style du titre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5F21DAC-93B9-4608-AB86-3448EB3385A0}" type="slidenum">
              <a:rPr lang="fr-FR" smtClean="0"/>
              <a:pPr/>
              <a:t>‹N°›</a:t>
            </a:fld>
            <a:endParaRPr lang="fr-FR"/>
          </a:p>
        </p:txBody>
      </p:sp>
      <p:sp>
        <p:nvSpPr>
          <p:cNvPr id="7" name="Title 6"/>
          <p:cNvSpPr>
            <a:spLocks noGrp="1"/>
          </p:cNvSpPr>
          <p:nvPr>
            <p:ph type="title"/>
          </p:nvPr>
        </p:nvSpPr>
        <p:spPr/>
        <p:txBody>
          <a:bodyPr/>
          <a:lstStyle/>
          <a:p>
            <a:r>
              <a:rPr lang="fr-FR" smtClean="0"/>
              <a:t>Modifiez le style du titre</a:t>
            </a:r>
            <a:endParaRPr lang="en-US"/>
          </a:p>
        </p:txBody>
      </p:sp>
      <p:sp>
        <p:nvSpPr>
          <p:cNvPr id="2" name="ZoneTexte 1"/>
          <p:cNvSpPr txBox="1"/>
          <p:nvPr userDrawn="1"/>
        </p:nvSpPr>
        <p:spPr>
          <a:xfrm>
            <a:off x="7452320" y="6237312"/>
            <a:ext cx="1008112" cy="369332"/>
          </a:xfrm>
          <a:prstGeom prst="rect">
            <a:avLst/>
          </a:prstGeom>
          <a:solidFill>
            <a:schemeClr val="bg1"/>
          </a:solidFill>
        </p:spPr>
        <p:txBody>
          <a:bodyPr wrap="square" rtlCol="0">
            <a:spAutoFit/>
          </a:bodyPr>
          <a:lstStyle/>
          <a:p>
            <a:endParaRPr lang="fr-FR" dirty="0"/>
          </a:p>
        </p:txBody>
      </p:sp>
      <p:pic>
        <p:nvPicPr>
          <p:cNvPr id="8" name="Image 7"/>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7110536" y="6120540"/>
            <a:ext cx="1691680" cy="54467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fr-FR" smtClean="0"/>
              <a:t>Modifiez le style du titre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280B782F-52D4-4A4E-9773-DB092B36D1E1}" type="datetimeFigureOut">
              <a:rPr lang="fr-FR" smtClean="0"/>
              <a:pPr/>
              <a:t>19/01/2020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5F21DAC-93B9-4608-AB86-3448EB3385A0}"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5" name="Date Placeholder 4"/>
          <p:cNvSpPr>
            <a:spLocks noGrp="1"/>
          </p:cNvSpPr>
          <p:nvPr>
            <p:ph type="dt" sz="half" idx="10"/>
          </p:nvPr>
        </p:nvSpPr>
        <p:spPr/>
        <p:txBody>
          <a:bodyPr/>
          <a:lstStyle/>
          <a:p>
            <a:fld id="{280B782F-52D4-4A4E-9773-DB092B36D1E1}" type="datetimeFigureOut">
              <a:rPr lang="fr-FR" smtClean="0"/>
              <a:pPr/>
              <a:t>19/01/2020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5F21DAC-93B9-4608-AB86-3448EB3385A0}" type="slidenum">
              <a:rPr lang="fr-FR" smtClean="0"/>
              <a:pPr/>
              <a:t>‹N°›</a:t>
            </a:fld>
            <a:endParaRPr lang="fr-FR"/>
          </a:p>
        </p:txBody>
      </p:sp>
      <p:sp>
        <p:nvSpPr>
          <p:cNvPr id="9" name="Content Placeholder 8"/>
          <p:cNvSpPr>
            <a:spLocks noGrp="1"/>
          </p:cNvSpPr>
          <p:nvPr>
            <p:ph sz="quarter" idx="13"/>
          </p:nvPr>
        </p:nvSpPr>
        <p:spPr>
          <a:xfrm>
            <a:off x="676655" y="2679192"/>
            <a:ext cx="3822192" cy="34472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8" name="ZoneTexte 7"/>
          <p:cNvSpPr txBox="1"/>
          <p:nvPr userDrawn="1"/>
        </p:nvSpPr>
        <p:spPr>
          <a:xfrm>
            <a:off x="7452320" y="6237312"/>
            <a:ext cx="792088" cy="369332"/>
          </a:xfrm>
          <a:prstGeom prst="rect">
            <a:avLst/>
          </a:prstGeom>
          <a:solidFill>
            <a:schemeClr val="bg1"/>
          </a:solidFill>
        </p:spPr>
        <p:txBody>
          <a:bodyPr wrap="square" rtlCol="0">
            <a:spAutoFit/>
          </a:bodyPr>
          <a:lstStyle/>
          <a:p>
            <a:endParaRPr lang="fr-F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280B782F-52D4-4A4E-9773-DB092B36D1E1}" type="datetimeFigureOut">
              <a:rPr lang="fr-FR" smtClean="0"/>
              <a:pPr/>
              <a:t>19/01/2020</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D5F21DAC-93B9-4608-AB86-3448EB3385A0}"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Date Placeholder 2"/>
          <p:cNvSpPr>
            <a:spLocks noGrp="1"/>
          </p:cNvSpPr>
          <p:nvPr>
            <p:ph type="dt" sz="half" idx="10"/>
          </p:nvPr>
        </p:nvSpPr>
        <p:spPr/>
        <p:txBody>
          <a:bodyPr/>
          <a:lstStyle/>
          <a:p>
            <a:fld id="{280B782F-52D4-4A4E-9773-DB092B36D1E1}" type="datetimeFigureOut">
              <a:rPr lang="fr-FR" smtClean="0"/>
              <a:pPr/>
              <a:t>19/01/2020</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D5F21DAC-93B9-4608-AB86-3448EB3385A0}"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280B782F-52D4-4A4E-9773-DB092B36D1E1}" type="datetimeFigureOut">
              <a:rPr lang="fr-FR" smtClean="0"/>
              <a:pPr/>
              <a:t>19/01/2020</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D5F21DAC-93B9-4608-AB86-3448EB3385A0}"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280B782F-52D4-4A4E-9773-DB092B36D1E1}" type="datetimeFigureOut">
              <a:rPr lang="fr-FR" smtClean="0"/>
              <a:pPr/>
              <a:t>19/01/2020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5F21DAC-93B9-4608-AB86-3448EB3385A0}" type="slidenum">
              <a:rPr lang="fr-FR" smtClean="0"/>
              <a:pPr/>
              <a:t>‹N°›</a:t>
            </a:fld>
            <a:endParaRPr lang="fr-F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fr-FR" smtClean="0"/>
              <a:t>Modifiez le style du titre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fr-FR" smtClean="0"/>
              <a:t>Modifiez le style du titre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280B782F-52D4-4A4E-9773-DB092B36D1E1}" type="datetimeFigureOut">
              <a:rPr lang="fr-FR" smtClean="0"/>
              <a:pPr/>
              <a:t>19/01/2020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5F21DAC-93B9-4608-AB86-3448EB3385A0}" type="slidenum">
              <a:rPr lang="fr-FR" smtClean="0"/>
              <a:pPr/>
              <a:t>‹N°›</a:t>
            </a:fld>
            <a:endParaRPr lang="fr-F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280B782F-52D4-4A4E-9773-DB092B36D1E1}" type="datetimeFigureOut">
              <a:rPr lang="fr-FR" smtClean="0"/>
              <a:pPr/>
              <a:t>19/01/2020</a:t>
            </a:fld>
            <a:endParaRPr lang="fr-F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fr-F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D5F21DAC-93B9-4608-AB86-3448EB3385A0}" type="slidenum">
              <a:rPr lang="fr-FR" smtClean="0"/>
              <a:pPr/>
              <a:t>‹N°›</a:t>
            </a:fld>
            <a:endParaRPr lang="fr-F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graphicFrame>
        <p:nvGraphicFramePr>
          <p:cNvPr id="15" name="Objet 14"/>
          <p:cNvGraphicFramePr>
            <a:graphicFrameLocks noChangeAspect="1"/>
          </p:cNvGraphicFramePr>
          <p:nvPr userDrawn="1">
            <p:extLst>
              <p:ext uri="{D42A27DB-BD31-4B8C-83A1-F6EECF244321}">
                <p14:modId xmlns="" xmlns:p14="http://schemas.microsoft.com/office/powerpoint/2010/main" val="3511646280"/>
              </p:ext>
            </p:extLst>
          </p:nvPr>
        </p:nvGraphicFramePr>
        <p:xfrm>
          <a:off x="7627827" y="6237312"/>
          <a:ext cx="536008" cy="353765"/>
        </p:xfrm>
        <a:graphic>
          <a:graphicData uri="http://schemas.openxmlformats.org/presentationml/2006/ole">
            <p:oleObj spid="_x0000_s46233" name="Acrobat Document" r:id="rId14" imgW="1800000" imgH="1188000" progId="AcroExch.Document.DC">
              <p:embed/>
            </p:oleObj>
          </a:graphicData>
        </a:graphic>
      </p:graphicFrame>
    </p:spTree>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www.brivemag.fr/les-compagnons-en-fete/"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compagnonnage.info/blog/blogs/blog1.php/2011/07/01/les-compagnons-menuisiers-du-devoir-de-liberte" TargetMode="Externa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endParaRPr lang="fr-FR" dirty="0"/>
          </a:p>
        </p:txBody>
      </p:sp>
      <p:sp>
        <p:nvSpPr>
          <p:cNvPr id="3" name="Titre 2"/>
          <p:cNvSpPr>
            <a:spLocks noGrp="1"/>
          </p:cNvSpPr>
          <p:nvPr>
            <p:ph type="title"/>
          </p:nvPr>
        </p:nvSpPr>
        <p:spPr>
          <a:xfrm>
            <a:off x="0" y="0"/>
            <a:ext cx="9144000" cy="6858000"/>
          </a:xfrm>
          <a:solidFill>
            <a:schemeClr val="bg1"/>
          </a:solidFill>
        </p:spPr>
        <p:txBody>
          <a:bodyPr/>
          <a:lstStyle/>
          <a:p>
            <a:endParaRPr lang="fr-FR" dirty="0"/>
          </a:p>
        </p:txBody>
      </p:sp>
      <p:pic>
        <p:nvPicPr>
          <p:cNvPr id="49154" name="Picture 2"/>
          <p:cNvPicPr>
            <a:picLocks noChangeAspect="1" noChangeArrowheads="1"/>
          </p:cNvPicPr>
          <p:nvPr/>
        </p:nvPicPr>
        <p:blipFill>
          <a:blip r:embed="rId3" cstate="print"/>
          <a:srcRect/>
          <a:stretch>
            <a:fillRect/>
          </a:stretch>
        </p:blipFill>
        <p:spPr bwMode="auto">
          <a:xfrm>
            <a:off x="3275856" y="0"/>
            <a:ext cx="5284269" cy="6858000"/>
          </a:xfrm>
          <a:prstGeom prst="rect">
            <a:avLst/>
          </a:prstGeom>
          <a:noFill/>
          <a:ln w="9525">
            <a:noFill/>
            <a:miter lim="800000"/>
            <a:headEnd/>
            <a:tailEnd/>
          </a:ln>
        </p:spPr>
      </p:pic>
      <p:sp>
        <p:nvSpPr>
          <p:cNvPr id="5" name="ZoneTexte 4"/>
          <p:cNvSpPr txBox="1"/>
          <p:nvPr/>
        </p:nvSpPr>
        <p:spPr>
          <a:xfrm>
            <a:off x="323528" y="692696"/>
            <a:ext cx="2592288" cy="7294305"/>
          </a:xfrm>
          <a:prstGeom prst="rect">
            <a:avLst/>
          </a:prstGeom>
          <a:noFill/>
        </p:spPr>
        <p:txBody>
          <a:bodyPr wrap="square" rtlCol="0">
            <a:spAutoFit/>
          </a:bodyPr>
          <a:lstStyle/>
          <a:p>
            <a:r>
              <a:rPr lang="fr-FR" b="1" i="1" dirty="0" smtClean="0"/>
              <a:t>Du chef d’œuvre </a:t>
            </a:r>
          </a:p>
          <a:p>
            <a:r>
              <a:rPr lang="fr-FR" b="1" i="1" dirty="0" smtClean="0"/>
              <a:t>des Compagnons</a:t>
            </a:r>
          </a:p>
          <a:p>
            <a:r>
              <a:rPr lang="fr-FR" b="1" i="1" dirty="0" smtClean="0"/>
              <a:t>au</a:t>
            </a:r>
          </a:p>
          <a:p>
            <a:r>
              <a:rPr lang="fr-FR" b="1" i="1" dirty="0" smtClean="0"/>
              <a:t>chef d’œuvre des lycéens professionnels</a:t>
            </a:r>
          </a:p>
          <a:p>
            <a:endParaRPr lang="fr-FR" b="1" dirty="0" smtClean="0"/>
          </a:p>
          <a:p>
            <a:endParaRPr lang="fr-FR" b="1" dirty="0" smtClean="0"/>
          </a:p>
          <a:p>
            <a:r>
              <a:rPr lang="fr-FR" b="1" dirty="0" smtClean="0"/>
              <a:t>Intervention de </a:t>
            </a:r>
          </a:p>
          <a:p>
            <a:r>
              <a:rPr lang="fr-FR" b="1" dirty="0" smtClean="0"/>
              <a:t>Patrick BOUSSELY</a:t>
            </a:r>
          </a:p>
          <a:p>
            <a:r>
              <a:rPr lang="fr-FR" b="1" dirty="0" smtClean="0"/>
              <a:t>Compagnon ébéniste</a:t>
            </a:r>
          </a:p>
          <a:p>
            <a:endParaRPr lang="fr-FR" b="1" dirty="0" smtClean="0"/>
          </a:p>
          <a:p>
            <a:endParaRPr lang="fr-FR" b="1" dirty="0" smtClean="0"/>
          </a:p>
          <a:p>
            <a:r>
              <a:rPr lang="fr-FR" b="1" dirty="0" smtClean="0"/>
              <a:t>Jeudi 30 janvier 2020</a:t>
            </a:r>
          </a:p>
          <a:p>
            <a:r>
              <a:rPr lang="fr-FR" b="1" dirty="0" smtClean="0"/>
              <a:t>1oh30</a:t>
            </a:r>
          </a:p>
          <a:p>
            <a:endParaRPr lang="fr-FR" b="1" dirty="0" smtClean="0"/>
          </a:p>
          <a:p>
            <a:endParaRPr lang="fr-FR" b="1" dirty="0" smtClean="0"/>
          </a:p>
          <a:p>
            <a:r>
              <a:rPr lang="fr-FR" b="1" dirty="0" smtClean="0"/>
              <a:t>Lycée polyvalent </a:t>
            </a:r>
          </a:p>
          <a:p>
            <a:r>
              <a:rPr lang="fr-FR" b="1" dirty="0" smtClean="0"/>
              <a:t>Simone VEIL</a:t>
            </a:r>
          </a:p>
          <a:p>
            <a:r>
              <a:rPr lang="fr-FR" b="1" dirty="0" smtClean="0"/>
              <a:t>Amphithéâtre</a:t>
            </a:r>
          </a:p>
          <a:p>
            <a:r>
              <a:rPr lang="fr-FR" b="1" dirty="0" smtClean="0"/>
              <a:t>Suzanne LACORE</a:t>
            </a:r>
          </a:p>
          <a:p>
            <a:endParaRPr lang="fr-FR" dirty="0" smtClean="0"/>
          </a:p>
          <a:p>
            <a:endParaRPr lang="fr-FR" dirty="0" smtClean="0"/>
          </a:p>
          <a:p>
            <a:endParaRPr lang="fr-FR" dirty="0" smtClean="0"/>
          </a:p>
          <a:p>
            <a:endParaRPr lang="fr-FR" b="1" dirty="0" smtClean="0"/>
          </a:p>
          <a:p>
            <a:endParaRPr lang="fr-FR" b="1" dirty="0" smtClean="0"/>
          </a:p>
          <a:p>
            <a:r>
              <a:rPr lang="fr-FR" b="1" dirty="0" smtClean="0"/>
              <a:t>  </a:t>
            </a:r>
            <a:endParaRPr lang="fr-FR"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endParaRPr lang="fr-FR" dirty="0"/>
          </a:p>
        </p:txBody>
      </p:sp>
      <p:sp>
        <p:nvSpPr>
          <p:cNvPr id="3" name="Titre 2"/>
          <p:cNvSpPr>
            <a:spLocks noGrp="1"/>
          </p:cNvSpPr>
          <p:nvPr>
            <p:ph type="title"/>
          </p:nvPr>
        </p:nvSpPr>
        <p:spPr>
          <a:xfrm>
            <a:off x="0" y="0"/>
            <a:ext cx="9144000" cy="6858000"/>
          </a:xfrm>
          <a:solidFill>
            <a:schemeClr val="bg1"/>
          </a:solidFill>
        </p:spPr>
        <p:txBody>
          <a:bodyPr/>
          <a:lstStyle/>
          <a:p>
            <a:endParaRPr lang="fr-FR" dirty="0"/>
          </a:p>
        </p:txBody>
      </p:sp>
      <p:pic>
        <p:nvPicPr>
          <p:cNvPr id="50178" name="Picture 2"/>
          <p:cNvPicPr>
            <a:picLocks noChangeAspect="1" noChangeArrowheads="1"/>
          </p:cNvPicPr>
          <p:nvPr/>
        </p:nvPicPr>
        <p:blipFill>
          <a:blip r:embed="rId3" cstate="print"/>
          <a:srcRect/>
          <a:stretch>
            <a:fillRect/>
          </a:stretch>
        </p:blipFill>
        <p:spPr bwMode="auto">
          <a:xfrm>
            <a:off x="0" y="0"/>
            <a:ext cx="9144001" cy="4509120"/>
          </a:xfrm>
          <a:prstGeom prst="rect">
            <a:avLst/>
          </a:prstGeom>
          <a:noFill/>
          <a:ln w="9525">
            <a:noFill/>
            <a:miter lim="800000"/>
            <a:headEnd/>
            <a:tailEnd/>
          </a:ln>
        </p:spPr>
      </p:pic>
      <p:pic>
        <p:nvPicPr>
          <p:cNvPr id="50179" name="Picture 3"/>
          <p:cNvPicPr>
            <a:picLocks noChangeAspect="1" noChangeArrowheads="1"/>
          </p:cNvPicPr>
          <p:nvPr/>
        </p:nvPicPr>
        <p:blipFill>
          <a:blip r:embed="rId4" cstate="print"/>
          <a:srcRect/>
          <a:stretch>
            <a:fillRect/>
          </a:stretch>
        </p:blipFill>
        <p:spPr bwMode="auto">
          <a:xfrm>
            <a:off x="0" y="2636912"/>
            <a:ext cx="4660854" cy="2808312"/>
          </a:xfrm>
          <a:prstGeom prst="rect">
            <a:avLst/>
          </a:prstGeom>
          <a:noFill/>
          <a:ln w="9525">
            <a:noFill/>
            <a:miter lim="800000"/>
            <a:headEnd/>
            <a:tailEnd/>
          </a:ln>
        </p:spPr>
      </p:pic>
      <p:pic>
        <p:nvPicPr>
          <p:cNvPr id="50180" name="Picture 4"/>
          <p:cNvPicPr>
            <a:picLocks noChangeAspect="1" noChangeArrowheads="1"/>
          </p:cNvPicPr>
          <p:nvPr/>
        </p:nvPicPr>
        <p:blipFill>
          <a:blip r:embed="rId5" cstate="print"/>
          <a:srcRect/>
          <a:stretch>
            <a:fillRect/>
          </a:stretch>
        </p:blipFill>
        <p:spPr bwMode="auto">
          <a:xfrm>
            <a:off x="4316584" y="4265712"/>
            <a:ext cx="4827416" cy="2592288"/>
          </a:xfrm>
          <a:prstGeom prst="rect">
            <a:avLst/>
          </a:prstGeom>
          <a:noFill/>
          <a:ln w="9525">
            <a:noFill/>
            <a:miter lim="800000"/>
            <a:headEnd/>
            <a:tailEnd/>
          </a:ln>
        </p:spPr>
      </p:pic>
      <p:sp>
        <p:nvSpPr>
          <p:cNvPr id="7" name="ZoneTexte 6"/>
          <p:cNvSpPr txBox="1"/>
          <p:nvPr/>
        </p:nvSpPr>
        <p:spPr>
          <a:xfrm>
            <a:off x="0" y="5445224"/>
            <a:ext cx="4355976" cy="1754326"/>
          </a:xfrm>
          <a:prstGeom prst="rect">
            <a:avLst/>
          </a:prstGeom>
          <a:noFill/>
        </p:spPr>
        <p:txBody>
          <a:bodyPr wrap="square" rtlCol="0">
            <a:spAutoFit/>
          </a:bodyPr>
          <a:lstStyle/>
          <a:p>
            <a:r>
              <a:rPr lang="fr-FR" dirty="0" smtClean="0"/>
              <a:t>Fête de l’Union compagnonnique à la </a:t>
            </a:r>
            <a:r>
              <a:rPr lang="fr-FR" dirty="0" err="1" smtClean="0"/>
              <a:t>cayenne</a:t>
            </a:r>
            <a:r>
              <a:rPr lang="fr-FR" dirty="0" smtClean="0"/>
              <a:t> de Brive, 2013</a:t>
            </a:r>
          </a:p>
          <a:p>
            <a:endParaRPr lang="fr-FR" dirty="0" smtClean="0"/>
          </a:p>
          <a:p>
            <a:r>
              <a:rPr lang="fr-FR" dirty="0" smtClean="0">
                <a:hlinkClick r:id="rId6"/>
              </a:rPr>
              <a:t>http://www.brivemag.fr/les-compagnons-en-fete/</a:t>
            </a:r>
            <a:endParaRPr lang="fr-FR" dirty="0" smtClean="0"/>
          </a:p>
          <a:p>
            <a:endParaRPr lang="fr-FR"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endParaRPr lang="fr-FR" dirty="0"/>
          </a:p>
        </p:txBody>
      </p:sp>
      <p:sp>
        <p:nvSpPr>
          <p:cNvPr id="3" name="Titre 2"/>
          <p:cNvSpPr>
            <a:spLocks noGrp="1"/>
          </p:cNvSpPr>
          <p:nvPr>
            <p:ph type="title"/>
          </p:nvPr>
        </p:nvSpPr>
        <p:spPr>
          <a:xfrm>
            <a:off x="0" y="0"/>
            <a:ext cx="8315400" cy="6858000"/>
          </a:xfrm>
          <a:solidFill>
            <a:schemeClr val="bg1"/>
          </a:solidFill>
        </p:spPr>
        <p:txBody>
          <a:bodyPr/>
          <a:lstStyle/>
          <a:p>
            <a:r>
              <a:rPr lang="fr-FR" dirty="0" smtClean="0"/>
              <a:t>     CC</a:t>
            </a:r>
            <a:endParaRPr lang="fr-FR" dirty="0"/>
          </a:p>
        </p:txBody>
      </p:sp>
      <p:pic>
        <p:nvPicPr>
          <p:cNvPr id="48130" name="Picture 2"/>
          <p:cNvPicPr>
            <a:picLocks noChangeAspect="1" noChangeArrowheads="1"/>
          </p:cNvPicPr>
          <p:nvPr/>
        </p:nvPicPr>
        <p:blipFill>
          <a:blip r:embed="rId3" cstate="print"/>
          <a:srcRect/>
          <a:stretch>
            <a:fillRect/>
          </a:stretch>
        </p:blipFill>
        <p:spPr bwMode="auto">
          <a:xfrm>
            <a:off x="4583261" y="0"/>
            <a:ext cx="4560739" cy="6858000"/>
          </a:xfrm>
          <a:prstGeom prst="rect">
            <a:avLst/>
          </a:prstGeom>
          <a:noFill/>
          <a:ln w="9525">
            <a:noFill/>
            <a:miter lim="800000"/>
            <a:headEnd/>
            <a:tailEnd/>
          </a:ln>
        </p:spPr>
      </p:pic>
      <p:pic>
        <p:nvPicPr>
          <p:cNvPr id="48131" name="Picture 3"/>
          <p:cNvPicPr>
            <a:picLocks noChangeAspect="1" noChangeArrowheads="1"/>
          </p:cNvPicPr>
          <p:nvPr/>
        </p:nvPicPr>
        <p:blipFill>
          <a:blip r:embed="rId4" cstate="print"/>
          <a:srcRect/>
          <a:stretch>
            <a:fillRect/>
          </a:stretch>
        </p:blipFill>
        <p:spPr bwMode="auto">
          <a:xfrm>
            <a:off x="1259632" y="2348880"/>
            <a:ext cx="2160240" cy="2160240"/>
          </a:xfrm>
          <a:prstGeom prst="rect">
            <a:avLst/>
          </a:prstGeom>
          <a:noFill/>
          <a:ln w="9525">
            <a:noFill/>
            <a:miter lim="800000"/>
            <a:headEnd/>
            <a:tailEnd/>
          </a:ln>
        </p:spPr>
      </p:pic>
      <p:sp>
        <p:nvSpPr>
          <p:cNvPr id="6" name="ZoneTexte 5"/>
          <p:cNvSpPr txBox="1"/>
          <p:nvPr/>
        </p:nvSpPr>
        <p:spPr>
          <a:xfrm>
            <a:off x="179512" y="260649"/>
            <a:ext cx="4248472" cy="6186309"/>
          </a:xfrm>
          <a:prstGeom prst="rect">
            <a:avLst/>
          </a:prstGeom>
          <a:noFill/>
        </p:spPr>
        <p:txBody>
          <a:bodyPr wrap="square" rtlCol="0">
            <a:spAutoFit/>
          </a:bodyPr>
          <a:lstStyle/>
          <a:p>
            <a:r>
              <a:rPr lang="fr-FR" b="1" cap="all" dirty="0" smtClean="0"/>
              <a:t>LE CHEF D'ŒUVRE</a:t>
            </a:r>
          </a:p>
          <a:p>
            <a:pPr algn="just"/>
            <a:r>
              <a:rPr lang="fr-FR" dirty="0" smtClean="0"/>
              <a:t>Être compagnon, c’est mériter un titre et la reconnaissance de ses pairs. </a:t>
            </a:r>
          </a:p>
          <a:p>
            <a:pPr algn="just"/>
            <a:r>
              <a:rPr lang="fr-FR" dirty="0" smtClean="0"/>
              <a:t>Cela suppose d’abord d’être un ouvrier compétent dans son métier. Le candidat doit donc le prouver en fabriquant un chef-d’œuvre ou travail de réception.</a:t>
            </a:r>
          </a:p>
          <a:p>
            <a:pPr algn="just"/>
            <a:endParaRPr lang="fr-FR" dirty="0" smtClean="0"/>
          </a:p>
          <a:p>
            <a:pPr algn="just"/>
            <a:endParaRPr lang="fr-FR" dirty="0" smtClean="0"/>
          </a:p>
          <a:p>
            <a:pPr algn="just"/>
            <a:endParaRPr lang="fr-FR" dirty="0" smtClean="0"/>
          </a:p>
          <a:p>
            <a:pPr algn="just"/>
            <a:endParaRPr lang="fr-FR" dirty="0" smtClean="0"/>
          </a:p>
          <a:p>
            <a:pPr algn="just"/>
            <a:endParaRPr lang="fr-FR" dirty="0" smtClean="0"/>
          </a:p>
          <a:p>
            <a:pPr algn="just"/>
            <a:endParaRPr lang="fr-FR" dirty="0" smtClean="0"/>
          </a:p>
          <a:p>
            <a:pPr algn="just"/>
            <a:endParaRPr lang="fr-FR" dirty="0" smtClean="0"/>
          </a:p>
          <a:p>
            <a:pPr algn="just"/>
            <a:endParaRPr lang="fr-FR" dirty="0" smtClean="0"/>
          </a:p>
          <a:p>
            <a:pPr algn="just"/>
            <a:endParaRPr lang="fr-FR" dirty="0" smtClean="0"/>
          </a:p>
          <a:p>
            <a:pPr algn="just"/>
            <a:endParaRPr lang="fr-FR" dirty="0" smtClean="0"/>
          </a:p>
          <a:p>
            <a:pPr algn="just"/>
            <a:r>
              <a:rPr lang="fr-FR" dirty="0" smtClean="0"/>
              <a:t>En classe de Terminale, un lycéen professionnel devra présenter un chef-d’œuvre dans le cadre des épreuves du baccalauréat professionnel.</a:t>
            </a:r>
          </a:p>
          <a:p>
            <a:endParaRPr lang="fr-F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endParaRPr lang="fr-FR" dirty="0"/>
          </a:p>
        </p:txBody>
      </p:sp>
      <p:sp>
        <p:nvSpPr>
          <p:cNvPr id="3" name="Titre 2"/>
          <p:cNvSpPr>
            <a:spLocks noGrp="1"/>
          </p:cNvSpPr>
          <p:nvPr>
            <p:ph type="title"/>
          </p:nvPr>
        </p:nvSpPr>
        <p:spPr>
          <a:xfrm>
            <a:off x="0" y="0"/>
            <a:ext cx="9144000" cy="6858000"/>
          </a:xfrm>
          <a:solidFill>
            <a:schemeClr val="bg1"/>
          </a:solidFill>
        </p:spPr>
        <p:txBody>
          <a:bodyPr/>
          <a:lstStyle/>
          <a:p>
            <a:endParaRPr lang="fr-FR" dirty="0"/>
          </a:p>
        </p:txBody>
      </p:sp>
      <p:pic>
        <p:nvPicPr>
          <p:cNvPr id="50178" name="Picture 2"/>
          <p:cNvPicPr>
            <a:picLocks noChangeAspect="1" noChangeArrowheads="1"/>
          </p:cNvPicPr>
          <p:nvPr/>
        </p:nvPicPr>
        <p:blipFill>
          <a:blip r:embed="rId3" cstate="print"/>
          <a:srcRect/>
          <a:stretch>
            <a:fillRect/>
          </a:stretch>
        </p:blipFill>
        <p:spPr bwMode="auto">
          <a:xfrm>
            <a:off x="3203848" y="0"/>
            <a:ext cx="5158756" cy="6858000"/>
          </a:xfrm>
          <a:prstGeom prst="rect">
            <a:avLst/>
          </a:prstGeom>
          <a:noFill/>
          <a:ln w="9525">
            <a:noFill/>
            <a:miter lim="800000"/>
            <a:headEnd/>
            <a:tailEnd/>
          </a:ln>
        </p:spPr>
      </p:pic>
      <p:sp>
        <p:nvSpPr>
          <p:cNvPr id="6" name="ZoneTexte 5"/>
          <p:cNvSpPr txBox="1"/>
          <p:nvPr/>
        </p:nvSpPr>
        <p:spPr>
          <a:xfrm>
            <a:off x="179512" y="404664"/>
            <a:ext cx="2880320" cy="6740307"/>
          </a:xfrm>
          <a:prstGeom prst="rect">
            <a:avLst/>
          </a:prstGeom>
          <a:noFill/>
        </p:spPr>
        <p:txBody>
          <a:bodyPr wrap="square" rtlCol="0">
            <a:spAutoFit/>
          </a:bodyPr>
          <a:lstStyle/>
          <a:p>
            <a:endParaRPr lang="fr-FR" dirty="0" smtClean="0"/>
          </a:p>
          <a:p>
            <a:endParaRPr lang="fr-FR" dirty="0" smtClean="0"/>
          </a:p>
          <a:p>
            <a:r>
              <a:rPr lang="fr-FR" dirty="0" smtClean="0"/>
              <a:t>Salomon, roi du royaume d’Israël, fait </a:t>
            </a:r>
            <a:r>
              <a:rPr lang="fr-FR" dirty="0" smtClean="0"/>
              <a:t>construire, sous la direction de Hiram, </a:t>
            </a:r>
            <a:r>
              <a:rPr lang="fr-FR" dirty="0" smtClean="0"/>
              <a:t>un magnifique temple pour son Dieu à Jérusalem</a:t>
            </a:r>
          </a:p>
          <a:p>
            <a:r>
              <a:rPr lang="fr-FR" dirty="0" smtClean="0"/>
              <a:t>(10</a:t>
            </a:r>
            <a:r>
              <a:rPr lang="fr-FR" baseline="30000" dirty="0" smtClean="0"/>
              <a:t>e</a:t>
            </a:r>
            <a:r>
              <a:rPr lang="fr-FR" dirty="0" smtClean="0"/>
              <a:t> siècle avant notre ère)</a:t>
            </a:r>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r>
              <a:rPr lang="fr-FR" dirty="0" smtClean="0"/>
              <a:t>La construction du temple de Jérusalem,</a:t>
            </a:r>
          </a:p>
          <a:p>
            <a:r>
              <a:rPr lang="fr-FR" dirty="0" smtClean="0"/>
              <a:t>Miniature de Jean Fouquet,</a:t>
            </a:r>
          </a:p>
          <a:p>
            <a:r>
              <a:rPr lang="fr-FR" dirty="0" smtClean="0"/>
              <a:t>fin </a:t>
            </a:r>
            <a:r>
              <a:rPr lang="fr-FR" dirty="0" err="1" smtClean="0"/>
              <a:t>Xve</a:t>
            </a:r>
            <a:r>
              <a:rPr lang="fr-FR" dirty="0" smtClean="0"/>
              <a:t> siècle</a:t>
            </a:r>
          </a:p>
          <a:p>
            <a:endParaRPr lang="fr-FR" dirty="0" smtClean="0"/>
          </a:p>
          <a:p>
            <a:endParaRPr lang="fr-FR" dirty="0" smtClean="0"/>
          </a:p>
          <a:p>
            <a:endParaRPr lang="fr-FR" dirty="0" smtClean="0"/>
          </a:p>
          <a:p>
            <a:endParaRPr lang="fr-FR"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endParaRPr lang="fr-FR" dirty="0"/>
          </a:p>
        </p:txBody>
      </p:sp>
      <p:sp>
        <p:nvSpPr>
          <p:cNvPr id="3" name="Titre 2"/>
          <p:cNvSpPr>
            <a:spLocks noGrp="1"/>
          </p:cNvSpPr>
          <p:nvPr>
            <p:ph type="title"/>
          </p:nvPr>
        </p:nvSpPr>
        <p:spPr>
          <a:xfrm>
            <a:off x="0" y="0"/>
            <a:ext cx="9144000" cy="6858000"/>
          </a:xfrm>
          <a:solidFill>
            <a:schemeClr val="bg1"/>
          </a:solidFill>
        </p:spPr>
        <p:txBody>
          <a:bodyPr/>
          <a:lstStyle/>
          <a:p>
            <a:endParaRPr lang="fr-FR" dirty="0"/>
          </a:p>
        </p:txBody>
      </p:sp>
      <p:pic>
        <p:nvPicPr>
          <p:cNvPr id="48132" name="Picture 4"/>
          <p:cNvPicPr>
            <a:picLocks noChangeAspect="1" noChangeArrowheads="1"/>
          </p:cNvPicPr>
          <p:nvPr/>
        </p:nvPicPr>
        <p:blipFill>
          <a:blip r:embed="rId3" cstate="print"/>
          <a:srcRect/>
          <a:stretch>
            <a:fillRect/>
          </a:stretch>
        </p:blipFill>
        <p:spPr bwMode="auto">
          <a:xfrm>
            <a:off x="3203848" y="0"/>
            <a:ext cx="4104457" cy="7389440"/>
          </a:xfrm>
          <a:prstGeom prst="rect">
            <a:avLst/>
          </a:prstGeom>
          <a:noFill/>
          <a:ln w="9525">
            <a:noFill/>
            <a:miter lim="800000"/>
            <a:headEnd/>
            <a:tailEnd/>
          </a:ln>
        </p:spPr>
      </p:pic>
      <p:sp>
        <p:nvSpPr>
          <p:cNvPr id="11" name="ZoneTexte 10"/>
          <p:cNvSpPr txBox="1"/>
          <p:nvPr/>
        </p:nvSpPr>
        <p:spPr>
          <a:xfrm>
            <a:off x="251520" y="1916832"/>
            <a:ext cx="2664296" cy="4524315"/>
          </a:xfrm>
          <a:prstGeom prst="rect">
            <a:avLst/>
          </a:prstGeom>
          <a:noFill/>
        </p:spPr>
        <p:txBody>
          <a:bodyPr wrap="square" rtlCol="0">
            <a:spAutoFit/>
          </a:bodyPr>
          <a:lstStyle/>
          <a:p>
            <a:r>
              <a:rPr lang="fr-FR" dirty="0" smtClean="0"/>
              <a:t>La </a:t>
            </a:r>
            <a:r>
              <a:rPr lang="fr-FR" dirty="0" smtClean="0"/>
              <a:t>cathédrale</a:t>
            </a:r>
            <a:r>
              <a:rPr lang="fr-FR" dirty="0" smtClean="0"/>
              <a:t>,</a:t>
            </a:r>
          </a:p>
          <a:p>
            <a:r>
              <a:rPr lang="fr-FR" dirty="0" smtClean="0"/>
              <a:t>Symbole majeur du compagnonnage,</a:t>
            </a:r>
          </a:p>
          <a:p>
            <a:r>
              <a:rPr lang="fr-FR" dirty="0" smtClean="0"/>
              <a:t>revendique l’héritage des confréries médiévales des bâtisseurs,</a:t>
            </a:r>
          </a:p>
          <a:p>
            <a:r>
              <a:rPr lang="fr-FR" dirty="0" smtClean="0"/>
              <a:t>12</a:t>
            </a:r>
            <a:r>
              <a:rPr lang="fr-FR" baseline="30000" dirty="0" smtClean="0"/>
              <a:t>e</a:t>
            </a:r>
            <a:r>
              <a:rPr lang="fr-FR" dirty="0" smtClean="0"/>
              <a:t> siècle</a:t>
            </a:r>
          </a:p>
          <a:p>
            <a:endParaRPr lang="fr-FR" dirty="0" smtClean="0"/>
          </a:p>
          <a:p>
            <a:endParaRPr lang="fr-FR" dirty="0" smtClean="0"/>
          </a:p>
          <a:p>
            <a:endParaRPr lang="fr-FR" dirty="0" smtClean="0"/>
          </a:p>
          <a:p>
            <a:endParaRPr lang="fr-FR" dirty="0" smtClean="0"/>
          </a:p>
          <a:p>
            <a:endParaRPr lang="fr-FR" dirty="0" smtClean="0"/>
          </a:p>
          <a:p>
            <a:endParaRPr lang="fr-FR" dirty="0" smtClean="0"/>
          </a:p>
          <a:p>
            <a:r>
              <a:rPr lang="fr-FR" dirty="0" smtClean="0"/>
              <a:t>La cathédrale de</a:t>
            </a:r>
          </a:p>
          <a:p>
            <a:r>
              <a:rPr lang="fr-FR" dirty="0" smtClean="0"/>
              <a:t>de Strasbourg</a:t>
            </a:r>
          </a:p>
          <a:p>
            <a:endParaRPr lang="fr-FR"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endParaRPr lang="fr-FR" dirty="0"/>
          </a:p>
        </p:txBody>
      </p:sp>
      <p:sp>
        <p:nvSpPr>
          <p:cNvPr id="3" name="Titre 2"/>
          <p:cNvSpPr>
            <a:spLocks noGrp="1"/>
          </p:cNvSpPr>
          <p:nvPr>
            <p:ph type="title"/>
          </p:nvPr>
        </p:nvSpPr>
        <p:spPr>
          <a:xfrm>
            <a:off x="0" y="0"/>
            <a:ext cx="9144000" cy="6858000"/>
          </a:xfrm>
          <a:solidFill>
            <a:schemeClr val="bg1"/>
          </a:solidFill>
        </p:spPr>
        <p:txBody>
          <a:bodyPr/>
          <a:lstStyle/>
          <a:p>
            <a:endParaRPr lang="fr-FR" dirty="0"/>
          </a:p>
        </p:txBody>
      </p:sp>
      <p:sp>
        <p:nvSpPr>
          <p:cNvPr id="4" name="ZoneTexte 3"/>
          <p:cNvSpPr txBox="1"/>
          <p:nvPr/>
        </p:nvSpPr>
        <p:spPr>
          <a:xfrm>
            <a:off x="539552" y="4293096"/>
            <a:ext cx="8280920" cy="3139321"/>
          </a:xfrm>
          <a:prstGeom prst="rect">
            <a:avLst/>
          </a:prstGeom>
          <a:noFill/>
        </p:spPr>
        <p:txBody>
          <a:bodyPr wrap="square" rtlCol="0">
            <a:spAutoFit/>
          </a:bodyPr>
          <a:lstStyle/>
          <a:p>
            <a:r>
              <a:rPr lang="fr-FR" dirty="0" smtClean="0"/>
              <a:t>Une tradition légendaire rattache le compagnonnage à la construction du Temple de Jérusalem par le roi Salomon, Maître Jacques et Soubise. Mais les premiers documents écrits remontent à la fin du Moyen Age.</a:t>
            </a:r>
          </a:p>
          <a:p>
            <a:endParaRPr lang="fr-FR" dirty="0" smtClean="0"/>
          </a:p>
          <a:p>
            <a:r>
              <a:rPr lang="fr-FR" dirty="0" smtClean="0"/>
              <a:t>Le Père Soubise, le roi Salomon et Maître jacques,</a:t>
            </a:r>
          </a:p>
          <a:p>
            <a:r>
              <a:rPr lang="fr-FR" dirty="0" smtClean="0"/>
              <a:t>Lithographies éditées par </a:t>
            </a:r>
            <a:r>
              <a:rPr lang="fr-FR" dirty="0" err="1" smtClean="0"/>
              <a:t>Agricol</a:t>
            </a:r>
            <a:r>
              <a:rPr lang="fr-FR" dirty="0" smtClean="0"/>
              <a:t> Perdiguier,</a:t>
            </a:r>
          </a:p>
          <a:p>
            <a:r>
              <a:rPr lang="fr-FR" dirty="0" smtClean="0"/>
              <a:t>1862-1865</a:t>
            </a:r>
          </a:p>
          <a:p>
            <a:endParaRPr lang="fr-FR" dirty="0" smtClean="0"/>
          </a:p>
          <a:p>
            <a:endParaRPr lang="fr-FR" dirty="0" smtClean="0"/>
          </a:p>
          <a:p>
            <a:endParaRPr lang="fr-FR" dirty="0" smtClean="0"/>
          </a:p>
          <a:p>
            <a:endParaRPr lang="fr-FR" dirty="0"/>
          </a:p>
        </p:txBody>
      </p:sp>
      <p:pic>
        <p:nvPicPr>
          <p:cNvPr id="47106" name="Picture 2"/>
          <p:cNvPicPr>
            <a:picLocks noChangeAspect="1" noChangeArrowheads="1"/>
          </p:cNvPicPr>
          <p:nvPr/>
        </p:nvPicPr>
        <p:blipFill>
          <a:blip r:embed="rId3" cstate="print"/>
          <a:srcRect/>
          <a:stretch>
            <a:fillRect/>
          </a:stretch>
        </p:blipFill>
        <p:spPr bwMode="auto">
          <a:xfrm>
            <a:off x="0" y="404664"/>
            <a:ext cx="9077325" cy="3724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endParaRPr lang="fr-FR" dirty="0"/>
          </a:p>
        </p:txBody>
      </p:sp>
      <p:sp>
        <p:nvSpPr>
          <p:cNvPr id="3" name="Titre 2"/>
          <p:cNvSpPr>
            <a:spLocks noGrp="1"/>
          </p:cNvSpPr>
          <p:nvPr>
            <p:ph type="title"/>
          </p:nvPr>
        </p:nvSpPr>
        <p:spPr>
          <a:xfrm>
            <a:off x="0" y="0"/>
            <a:ext cx="9144000" cy="6858000"/>
          </a:xfrm>
          <a:solidFill>
            <a:schemeClr val="bg1"/>
          </a:solidFill>
        </p:spPr>
        <p:txBody>
          <a:bodyPr/>
          <a:lstStyle/>
          <a:p>
            <a:pPr algn="l"/>
            <a:r>
              <a:rPr lang="fr-FR" dirty="0" smtClean="0"/>
              <a:t>Le</a:t>
            </a:r>
            <a:endParaRPr lang="fr-FR" dirty="0"/>
          </a:p>
        </p:txBody>
      </p:sp>
      <p:sp>
        <p:nvSpPr>
          <p:cNvPr id="4" name="ZoneTexte 3"/>
          <p:cNvSpPr txBox="1"/>
          <p:nvPr/>
        </p:nvSpPr>
        <p:spPr>
          <a:xfrm>
            <a:off x="251520" y="188640"/>
            <a:ext cx="8712968" cy="1477328"/>
          </a:xfrm>
          <a:prstGeom prst="rect">
            <a:avLst/>
          </a:prstGeom>
          <a:noFill/>
        </p:spPr>
        <p:txBody>
          <a:bodyPr wrap="square" rtlCol="0">
            <a:spAutoFit/>
          </a:bodyPr>
          <a:lstStyle/>
          <a:p>
            <a:pPr algn="just"/>
            <a:r>
              <a:rPr lang="fr-FR" dirty="0" smtClean="0"/>
              <a:t>C’est à </a:t>
            </a:r>
            <a:r>
              <a:rPr lang="fr-FR" dirty="0" smtClean="0"/>
              <a:t>partir de </a:t>
            </a:r>
            <a:r>
              <a:rPr lang="fr-FR" dirty="0" smtClean="0"/>
              <a:t>documents du Moyen Âge </a:t>
            </a:r>
            <a:r>
              <a:rPr lang="fr-FR" dirty="0" smtClean="0"/>
              <a:t>que l’on peut attester l’existence de groupements de jeunes ouvriers qui voyagent, s’entraident, pratiquent des rites en diverses circonstances et possèdent des attributs et un vocabulaire identitaires. La plupart des plus anciennes mentions de compagnons </a:t>
            </a:r>
            <a:r>
              <a:rPr lang="fr-FR" dirty="0" smtClean="0"/>
              <a:t>et du Compagnonnage proviennent </a:t>
            </a:r>
            <a:r>
              <a:rPr lang="fr-FR" dirty="0" smtClean="0"/>
              <a:t>des archives judiciaires</a:t>
            </a:r>
            <a:r>
              <a:rPr lang="fr-FR" dirty="0" smtClean="0"/>
              <a:t>. </a:t>
            </a:r>
            <a:endParaRPr lang="fr-FR" dirty="0"/>
          </a:p>
        </p:txBody>
      </p:sp>
      <p:pic>
        <p:nvPicPr>
          <p:cNvPr id="51202" name="Picture 2"/>
          <p:cNvPicPr>
            <a:picLocks noChangeAspect="1" noChangeArrowheads="1"/>
          </p:cNvPicPr>
          <p:nvPr/>
        </p:nvPicPr>
        <p:blipFill>
          <a:blip r:embed="rId3" cstate="print"/>
          <a:srcRect/>
          <a:stretch>
            <a:fillRect/>
          </a:stretch>
        </p:blipFill>
        <p:spPr bwMode="auto">
          <a:xfrm>
            <a:off x="2339752" y="1772816"/>
            <a:ext cx="6482422" cy="4896544"/>
          </a:xfrm>
          <a:prstGeom prst="rect">
            <a:avLst/>
          </a:prstGeom>
          <a:noFill/>
          <a:ln w="9525">
            <a:noFill/>
            <a:miter lim="800000"/>
            <a:headEnd/>
            <a:tailEnd/>
          </a:ln>
        </p:spPr>
      </p:pic>
      <p:sp>
        <p:nvSpPr>
          <p:cNvPr id="7" name="ZoneTexte 6"/>
          <p:cNvSpPr txBox="1"/>
          <p:nvPr/>
        </p:nvSpPr>
        <p:spPr>
          <a:xfrm>
            <a:off x="179512" y="4005064"/>
            <a:ext cx="2160240" cy="1477328"/>
          </a:xfrm>
          <a:prstGeom prst="rect">
            <a:avLst/>
          </a:prstGeom>
          <a:noFill/>
        </p:spPr>
        <p:txBody>
          <a:bodyPr wrap="square" rtlCol="0">
            <a:spAutoFit/>
          </a:bodyPr>
          <a:lstStyle/>
          <a:p>
            <a:r>
              <a:rPr lang="fr-FR" dirty="0" smtClean="0"/>
              <a:t>Le siège de Rhodes,</a:t>
            </a:r>
          </a:p>
          <a:p>
            <a:r>
              <a:rPr lang="fr-FR" dirty="0" smtClean="0"/>
              <a:t>1480</a:t>
            </a:r>
          </a:p>
          <a:p>
            <a:endParaRPr lang="fr-FR" dirty="0" smtClean="0"/>
          </a:p>
          <a:p>
            <a:pPr>
              <a:buFontTx/>
              <a:buChar char="-"/>
            </a:pPr>
            <a:r>
              <a:rPr lang="fr-FR" dirty="0" smtClean="0"/>
              <a:t>BNF, </a:t>
            </a:r>
          </a:p>
          <a:p>
            <a:r>
              <a:rPr lang="fr-FR" dirty="0" smtClean="0"/>
              <a:t> MS Latin 6067</a:t>
            </a:r>
            <a:endParaRPr lang="fr-FR"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endParaRPr lang="fr-FR" dirty="0"/>
          </a:p>
        </p:txBody>
      </p:sp>
      <p:sp>
        <p:nvSpPr>
          <p:cNvPr id="3" name="Titre 2"/>
          <p:cNvSpPr>
            <a:spLocks noGrp="1"/>
          </p:cNvSpPr>
          <p:nvPr>
            <p:ph type="title"/>
          </p:nvPr>
        </p:nvSpPr>
        <p:spPr>
          <a:xfrm>
            <a:off x="0" y="0"/>
            <a:ext cx="9144000" cy="6858000"/>
          </a:xfrm>
          <a:solidFill>
            <a:schemeClr val="bg1"/>
          </a:solidFill>
        </p:spPr>
        <p:txBody>
          <a:bodyPr/>
          <a:lstStyle/>
          <a:p>
            <a:endParaRPr lang="fr-FR" dirty="0"/>
          </a:p>
        </p:txBody>
      </p:sp>
      <p:sp>
        <p:nvSpPr>
          <p:cNvPr id="7" name="ZoneTexte 6"/>
          <p:cNvSpPr txBox="1"/>
          <p:nvPr/>
        </p:nvSpPr>
        <p:spPr>
          <a:xfrm>
            <a:off x="179512" y="476672"/>
            <a:ext cx="2880320" cy="7017306"/>
          </a:xfrm>
          <a:prstGeom prst="rect">
            <a:avLst/>
          </a:prstGeom>
          <a:noFill/>
        </p:spPr>
        <p:txBody>
          <a:bodyPr wrap="square" rtlCol="0">
            <a:spAutoFit/>
          </a:bodyPr>
          <a:lstStyle/>
          <a:p>
            <a:r>
              <a:rPr lang="fr-FR" dirty="0" err="1" smtClean="0"/>
              <a:t>Agricol</a:t>
            </a:r>
            <a:r>
              <a:rPr lang="fr-FR" dirty="0" smtClean="0"/>
              <a:t> Perdiguier </a:t>
            </a:r>
          </a:p>
          <a:p>
            <a:r>
              <a:rPr lang="fr-FR" dirty="0" smtClean="0"/>
              <a:t>(1805-1875) </a:t>
            </a:r>
          </a:p>
          <a:p>
            <a:r>
              <a:rPr lang="fr-FR" dirty="0" smtClean="0"/>
              <a:t> Compagnon menuisier du Devoir de Liberté, représentant du peuple en 1848, réorganisateur du compagnonnage et chansonnier</a:t>
            </a:r>
          </a:p>
          <a:p>
            <a:endParaRPr lang="fr-FR" dirty="0" smtClean="0"/>
          </a:p>
          <a:p>
            <a:endParaRPr lang="fr-FR" dirty="0" smtClean="0"/>
          </a:p>
          <a:p>
            <a:endParaRPr lang="fr-FR" dirty="0" smtClean="0"/>
          </a:p>
          <a:p>
            <a:endParaRPr lang="fr-FR" dirty="0" smtClean="0"/>
          </a:p>
          <a:p>
            <a:r>
              <a:rPr lang="fr-FR" dirty="0" smtClean="0"/>
              <a:t>Il publie la première édition de son </a:t>
            </a:r>
            <a:r>
              <a:rPr lang="fr-FR" i="1" dirty="0" smtClean="0"/>
              <a:t>Livre </a:t>
            </a:r>
          </a:p>
          <a:p>
            <a:r>
              <a:rPr lang="fr-FR" i="1" dirty="0" smtClean="0"/>
              <a:t>du </a:t>
            </a:r>
            <a:r>
              <a:rPr lang="fr-FR" i="1" dirty="0" err="1" smtClean="0"/>
              <a:t>Compagnonage</a:t>
            </a:r>
            <a:r>
              <a:rPr lang="fr-FR" i="1" dirty="0" smtClean="0"/>
              <a:t>,</a:t>
            </a:r>
          </a:p>
          <a:p>
            <a:r>
              <a:rPr lang="fr-FR" i="1" dirty="0" smtClean="0"/>
              <a:t> </a:t>
            </a:r>
            <a:r>
              <a:rPr lang="fr-FR" dirty="0" smtClean="0"/>
              <a:t>succès littéraire et politique, et pose le fondement de l'histoire compagnonnique</a:t>
            </a:r>
          </a:p>
          <a:p>
            <a:endParaRPr lang="fr-FR" dirty="0" smtClean="0"/>
          </a:p>
          <a:p>
            <a:endParaRPr lang="fr-FR" dirty="0" smtClean="0"/>
          </a:p>
          <a:p>
            <a:endParaRPr lang="fr-FR" dirty="0" smtClean="0"/>
          </a:p>
          <a:p>
            <a:endParaRPr lang="fr-FR" dirty="0" smtClean="0"/>
          </a:p>
          <a:p>
            <a:endParaRPr lang="fr-FR" dirty="0" smtClean="0"/>
          </a:p>
          <a:p>
            <a:endParaRPr lang="fr-FR" dirty="0"/>
          </a:p>
        </p:txBody>
      </p:sp>
      <p:pic>
        <p:nvPicPr>
          <p:cNvPr id="47106" name="Picture 2"/>
          <p:cNvPicPr>
            <a:picLocks noChangeAspect="1" noChangeArrowheads="1"/>
          </p:cNvPicPr>
          <p:nvPr/>
        </p:nvPicPr>
        <p:blipFill>
          <a:blip r:embed="rId3" cstate="print"/>
          <a:srcRect/>
          <a:stretch>
            <a:fillRect/>
          </a:stretch>
        </p:blipFill>
        <p:spPr bwMode="auto">
          <a:xfrm>
            <a:off x="3419872" y="0"/>
            <a:ext cx="4896544" cy="69041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endParaRPr lang="fr-FR" dirty="0"/>
          </a:p>
        </p:txBody>
      </p:sp>
      <p:sp>
        <p:nvSpPr>
          <p:cNvPr id="3" name="Titre 2"/>
          <p:cNvSpPr>
            <a:spLocks noGrp="1"/>
          </p:cNvSpPr>
          <p:nvPr>
            <p:ph type="title"/>
          </p:nvPr>
        </p:nvSpPr>
        <p:spPr>
          <a:xfrm>
            <a:off x="0" y="0"/>
            <a:ext cx="9144000" cy="6858000"/>
          </a:xfrm>
          <a:solidFill>
            <a:schemeClr val="bg1"/>
          </a:solidFill>
        </p:spPr>
        <p:txBody>
          <a:bodyPr/>
          <a:lstStyle/>
          <a:p>
            <a:endParaRPr lang="fr-FR" dirty="0"/>
          </a:p>
        </p:txBody>
      </p:sp>
      <p:pic>
        <p:nvPicPr>
          <p:cNvPr id="48130" name="Picture 2"/>
          <p:cNvPicPr>
            <a:picLocks noChangeAspect="1" noChangeArrowheads="1"/>
          </p:cNvPicPr>
          <p:nvPr/>
        </p:nvPicPr>
        <p:blipFill>
          <a:blip r:embed="rId3" cstate="print"/>
          <a:srcRect/>
          <a:stretch>
            <a:fillRect/>
          </a:stretch>
        </p:blipFill>
        <p:spPr bwMode="auto">
          <a:xfrm>
            <a:off x="2843808" y="0"/>
            <a:ext cx="5538767" cy="6858000"/>
          </a:xfrm>
          <a:prstGeom prst="rect">
            <a:avLst/>
          </a:prstGeom>
          <a:noFill/>
          <a:ln w="9525">
            <a:noFill/>
            <a:miter lim="800000"/>
            <a:headEnd/>
            <a:tailEnd/>
          </a:ln>
        </p:spPr>
      </p:pic>
      <p:sp>
        <p:nvSpPr>
          <p:cNvPr id="5" name="ZoneTexte 4"/>
          <p:cNvSpPr txBox="1"/>
          <p:nvPr/>
        </p:nvSpPr>
        <p:spPr>
          <a:xfrm>
            <a:off x="107504" y="1556792"/>
            <a:ext cx="2762295" cy="1200329"/>
          </a:xfrm>
          <a:prstGeom prst="rect">
            <a:avLst/>
          </a:prstGeom>
          <a:noFill/>
        </p:spPr>
        <p:txBody>
          <a:bodyPr wrap="none" rtlCol="0">
            <a:spAutoFit/>
          </a:bodyPr>
          <a:lstStyle/>
          <a:p>
            <a:r>
              <a:rPr lang="fr-FR" dirty="0" smtClean="0"/>
              <a:t>Couleurs des Compagnons</a:t>
            </a:r>
          </a:p>
          <a:p>
            <a:r>
              <a:rPr lang="fr-FR" dirty="0" smtClean="0"/>
              <a:t>des Devoirs Unis</a:t>
            </a:r>
          </a:p>
          <a:p>
            <a:r>
              <a:rPr lang="fr-FR" dirty="0" smtClean="0"/>
              <a:t>Union Compagnonnique </a:t>
            </a:r>
          </a:p>
          <a:p>
            <a:r>
              <a:rPr lang="fr-FR" dirty="0" smtClean="0"/>
              <a:t>- UC</a:t>
            </a:r>
            <a:endParaRPr lang="fr-F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endParaRPr lang="fr-FR" dirty="0"/>
          </a:p>
        </p:txBody>
      </p:sp>
      <p:sp>
        <p:nvSpPr>
          <p:cNvPr id="3" name="Titre 2"/>
          <p:cNvSpPr>
            <a:spLocks noGrp="1"/>
          </p:cNvSpPr>
          <p:nvPr>
            <p:ph type="title"/>
          </p:nvPr>
        </p:nvSpPr>
        <p:spPr>
          <a:xfrm>
            <a:off x="0" y="0"/>
            <a:ext cx="9539536" cy="6858000"/>
          </a:xfrm>
          <a:solidFill>
            <a:schemeClr val="bg1"/>
          </a:solidFill>
        </p:spPr>
        <p:txBody>
          <a:bodyPr/>
          <a:lstStyle/>
          <a:p>
            <a:r>
              <a:rPr lang="fr-FR" cap="all" dirty="0" smtClean="0"/>
              <a:t>RÉCEPTION DE </a:t>
            </a:r>
            <a:endParaRPr lang="fr-FR" dirty="0"/>
          </a:p>
        </p:txBody>
      </p:sp>
      <p:pic>
        <p:nvPicPr>
          <p:cNvPr id="52226" name="Picture 2"/>
          <p:cNvPicPr>
            <a:picLocks noChangeAspect="1" noChangeArrowheads="1"/>
          </p:cNvPicPr>
          <p:nvPr/>
        </p:nvPicPr>
        <p:blipFill>
          <a:blip r:embed="rId3" cstate="print"/>
          <a:srcRect/>
          <a:stretch>
            <a:fillRect/>
          </a:stretch>
        </p:blipFill>
        <p:spPr bwMode="auto">
          <a:xfrm>
            <a:off x="3275856" y="0"/>
            <a:ext cx="5299969" cy="6858000"/>
          </a:xfrm>
          <a:prstGeom prst="rect">
            <a:avLst/>
          </a:prstGeom>
          <a:noFill/>
          <a:ln w="9525">
            <a:noFill/>
            <a:miter lim="800000"/>
            <a:headEnd/>
            <a:tailEnd/>
          </a:ln>
        </p:spPr>
      </p:pic>
      <p:sp>
        <p:nvSpPr>
          <p:cNvPr id="6" name="ZoneTexte 5"/>
          <p:cNvSpPr txBox="1"/>
          <p:nvPr/>
        </p:nvSpPr>
        <p:spPr>
          <a:xfrm>
            <a:off x="395536" y="980728"/>
            <a:ext cx="2592288" cy="2862322"/>
          </a:xfrm>
          <a:prstGeom prst="rect">
            <a:avLst/>
          </a:prstGeom>
          <a:noFill/>
        </p:spPr>
        <p:txBody>
          <a:bodyPr wrap="square" rtlCol="0">
            <a:spAutoFit/>
          </a:bodyPr>
          <a:lstStyle/>
          <a:p>
            <a:endParaRPr lang="fr-FR" dirty="0" smtClean="0"/>
          </a:p>
          <a:p>
            <a:endParaRPr lang="fr-FR" dirty="0" smtClean="0"/>
          </a:p>
          <a:p>
            <a:endParaRPr lang="fr-FR" dirty="0" smtClean="0"/>
          </a:p>
          <a:p>
            <a:endParaRPr lang="fr-FR" dirty="0" smtClean="0"/>
          </a:p>
          <a:p>
            <a:endParaRPr lang="fr-FR" dirty="0" smtClean="0"/>
          </a:p>
          <a:p>
            <a:r>
              <a:rPr lang="fr-FR" dirty="0" smtClean="0"/>
              <a:t>Tableau de réception de compagnon,</a:t>
            </a:r>
          </a:p>
          <a:p>
            <a:endParaRPr lang="fr-FR" dirty="0" smtClean="0"/>
          </a:p>
          <a:p>
            <a:r>
              <a:rPr lang="fr-FR" dirty="0" smtClean="0"/>
              <a:t>Anonyme,</a:t>
            </a:r>
          </a:p>
          <a:p>
            <a:r>
              <a:rPr lang="fr-FR" dirty="0" smtClean="0"/>
              <a:t>Musée </a:t>
            </a:r>
            <a:r>
              <a:rPr lang="fr-FR" dirty="0" err="1" smtClean="0"/>
              <a:t>Gadagne</a:t>
            </a:r>
            <a:r>
              <a:rPr lang="fr-FR" dirty="0" smtClean="0"/>
              <a:t>, Lyon</a:t>
            </a:r>
            <a:endParaRPr lang="fr-F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endParaRPr lang="fr-FR" dirty="0"/>
          </a:p>
        </p:txBody>
      </p:sp>
      <p:sp>
        <p:nvSpPr>
          <p:cNvPr id="3" name="Titre 2"/>
          <p:cNvSpPr>
            <a:spLocks noGrp="1"/>
          </p:cNvSpPr>
          <p:nvPr>
            <p:ph type="title"/>
          </p:nvPr>
        </p:nvSpPr>
        <p:spPr>
          <a:xfrm>
            <a:off x="0" y="0"/>
            <a:ext cx="9144000" cy="6858000"/>
          </a:xfrm>
          <a:solidFill>
            <a:schemeClr val="bg1"/>
          </a:solidFill>
        </p:spPr>
        <p:txBody>
          <a:bodyPr>
            <a:normAutofit/>
          </a:bodyPr>
          <a:lstStyle/>
          <a:p>
            <a:pPr algn="l"/>
            <a:r>
              <a:rPr lang="fr-FR" sz="1400" dirty="0" smtClean="0">
                <a:latin typeface="Arial" pitchFamily="34" charset="0"/>
                <a:cs typeface="Arial" pitchFamily="34" charset="0"/>
              </a:rPr>
              <a:t>C</a:t>
            </a:r>
            <a:endParaRPr lang="fr-FR" sz="1400" dirty="0">
              <a:latin typeface="Arial" pitchFamily="34" charset="0"/>
              <a:cs typeface="Arial" pitchFamily="34" charset="0"/>
            </a:endParaRPr>
          </a:p>
        </p:txBody>
      </p:sp>
      <p:pic>
        <p:nvPicPr>
          <p:cNvPr id="47106" name="Picture 2"/>
          <p:cNvPicPr>
            <a:picLocks noChangeAspect="1" noChangeArrowheads="1"/>
          </p:cNvPicPr>
          <p:nvPr/>
        </p:nvPicPr>
        <p:blipFill>
          <a:blip r:embed="rId3" cstate="print"/>
          <a:srcRect/>
          <a:stretch>
            <a:fillRect/>
          </a:stretch>
        </p:blipFill>
        <p:spPr bwMode="auto">
          <a:xfrm>
            <a:off x="2483768" y="1"/>
            <a:ext cx="3744416" cy="6858000"/>
          </a:xfrm>
          <a:prstGeom prst="rect">
            <a:avLst/>
          </a:prstGeom>
          <a:noFill/>
          <a:ln w="9525">
            <a:noFill/>
            <a:miter lim="800000"/>
            <a:headEnd/>
            <a:tailEnd/>
          </a:ln>
        </p:spPr>
      </p:pic>
      <p:pic>
        <p:nvPicPr>
          <p:cNvPr id="47107" name="Picture 3"/>
          <p:cNvPicPr>
            <a:picLocks noChangeAspect="1" noChangeArrowheads="1"/>
          </p:cNvPicPr>
          <p:nvPr/>
        </p:nvPicPr>
        <p:blipFill>
          <a:blip r:embed="rId4" cstate="print"/>
          <a:srcRect/>
          <a:stretch>
            <a:fillRect/>
          </a:stretch>
        </p:blipFill>
        <p:spPr bwMode="auto">
          <a:xfrm>
            <a:off x="6228184" y="-17551"/>
            <a:ext cx="2664296" cy="6875551"/>
          </a:xfrm>
          <a:prstGeom prst="rect">
            <a:avLst/>
          </a:prstGeom>
          <a:noFill/>
          <a:ln w="9525">
            <a:noFill/>
            <a:miter lim="800000"/>
            <a:headEnd/>
            <a:tailEnd/>
          </a:ln>
        </p:spPr>
      </p:pic>
      <p:sp>
        <p:nvSpPr>
          <p:cNvPr id="6" name="ZoneTexte 5"/>
          <p:cNvSpPr txBox="1"/>
          <p:nvPr/>
        </p:nvSpPr>
        <p:spPr>
          <a:xfrm>
            <a:off x="107504" y="404665"/>
            <a:ext cx="2376264" cy="8956298"/>
          </a:xfrm>
          <a:prstGeom prst="rect">
            <a:avLst/>
          </a:prstGeom>
          <a:noFill/>
        </p:spPr>
        <p:txBody>
          <a:bodyPr wrap="square" rtlCol="0">
            <a:spAutoFit/>
          </a:bodyPr>
          <a:lstStyle/>
          <a:p>
            <a:endParaRPr lang="fr-FR" dirty="0" smtClean="0">
              <a:hlinkClick r:id="rId5"/>
            </a:endParaRPr>
          </a:p>
          <a:p>
            <a:endParaRPr lang="fr-FR" dirty="0" smtClean="0">
              <a:hlinkClick r:id="rId5"/>
            </a:endParaRPr>
          </a:p>
          <a:p>
            <a:endParaRPr lang="fr-FR" dirty="0" smtClean="0">
              <a:hlinkClick r:id="rId5"/>
            </a:endParaRPr>
          </a:p>
          <a:p>
            <a:endParaRPr lang="fr-FR" dirty="0" smtClean="0">
              <a:hlinkClick r:id="rId5"/>
            </a:endParaRPr>
          </a:p>
          <a:p>
            <a:r>
              <a:rPr lang="fr-FR" dirty="0" smtClean="0"/>
              <a:t>Les Compagnons </a:t>
            </a:r>
          </a:p>
          <a:p>
            <a:r>
              <a:rPr lang="fr-FR" dirty="0" smtClean="0"/>
              <a:t>au 19</a:t>
            </a:r>
            <a:r>
              <a:rPr lang="fr-FR" baseline="30000" dirty="0" smtClean="0"/>
              <a:t>e</a:t>
            </a:r>
            <a:r>
              <a:rPr lang="fr-FR" dirty="0" smtClean="0"/>
              <a:t> siècle</a:t>
            </a:r>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r>
              <a:rPr lang="fr-FR" dirty="0" smtClean="0">
                <a:hlinkClick r:id="rId5"/>
              </a:rPr>
              <a:t>http://compagnonnage.info/blog/blogs/blog1.php/2011/07/01/les-compagnons-menuisiers-du-devoir-de-liberte</a:t>
            </a:r>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smtClean="0"/>
          </a:p>
          <a:p>
            <a:endParaRPr lang="fr-FR"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agues">
  <a:themeElements>
    <a:clrScheme name="Vagues">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Vagues">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Vagues">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1895</TotalTime>
  <Words>376</Words>
  <Application>Microsoft Office PowerPoint</Application>
  <PresentationFormat>Affichage à l'écran (4:3)</PresentationFormat>
  <Paragraphs>151</Paragraphs>
  <Slides>11</Slides>
  <Notes>11</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11</vt:i4>
      </vt:variant>
    </vt:vector>
  </HeadingPairs>
  <TitlesOfParts>
    <vt:vector size="13" baseType="lpstr">
      <vt:lpstr>Vagues</vt:lpstr>
      <vt:lpstr>Acrobat Document</vt:lpstr>
      <vt:lpstr>Diapositive 1</vt:lpstr>
      <vt:lpstr>Diapositive 2</vt:lpstr>
      <vt:lpstr>Diapositive 3</vt:lpstr>
      <vt:lpstr>Diapositive 4</vt:lpstr>
      <vt:lpstr>Le</vt:lpstr>
      <vt:lpstr>Diapositive 6</vt:lpstr>
      <vt:lpstr>Diapositive 7</vt:lpstr>
      <vt:lpstr>RÉCEPTION DE </vt:lpstr>
      <vt:lpstr>C</vt:lpstr>
      <vt:lpstr>Diapositive 10</vt:lpstr>
      <vt:lpstr>     CC</vt:lpstr>
    </vt:vector>
  </TitlesOfParts>
  <Company>AFPA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 Destination Entreprise</dc:title>
  <dc:creator>A.F.P.A. Pays de Brive</dc:creator>
  <cp:lastModifiedBy>Philippe BARBEY</cp:lastModifiedBy>
  <cp:revision>298</cp:revision>
  <cp:lastPrinted>2017-09-08T09:57:14Z</cp:lastPrinted>
  <dcterms:created xsi:type="dcterms:W3CDTF">2012-07-12T07:06:32Z</dcterms:created>
  <dcterms:modified xsi:type="dcterms:W3CDTF">2020-01-19T15:02:29Z</dcterms:modified>
</cp:coreProperties>
</file>