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6"/>
  </p:notesMasterIdLst>
  <p:handoutMasterIdLst>
    <p:handoutMasterId r:id="rId27"/>
  </p:handoutMasterIdLst>
  <p:sldIdLst>
    <p:sldId id="256" r:id="rId2"/>
    <p:sldId id="357" r:id="rId3"/>
    <p:sldId id="354" r:id="rId4"/>
    <p:sldId id="351" r:id="rId5"/>
    <p:sldId id="332" r:id="rId6"/>
    <p:sldId id="284" r:id="rId7"/>
    <p:sldId id="297" r:id="rId8"/>
    <p:sldId id="356" r:id="rId9"/>
    <p:sldId id="298" r:id="rId10"/>
    <p:sldId id="342" r:id="rId11"/>
    <p:sldId id="352" r:id="rId12"/>
    <p:sldId id="353" r:id="rId13"/>
    <p:sldId id="348" r:id="rId14"/>
    <p:sldId id="338" r:id="rId15"/>
    <p:sldId id="355" r:id="rId16"/>
    <p:sldId id="350" r:id="rId17"/>
    <p:sldId id="349" r:id="rId18"/>
    <p:sldId id="345" r:id="rId19"/>
    <p:sldId id="333" r:id="rId20"/>
    <p:sldId id="346" r:id="rId21"/>
    <p:sldId id="330" r:id="rId22"/>
    <p:sldId id="347" r:id="rId23"/>
    <p:sldId id="334" r:id="rId24"/>
    <p:sldId id="337" r:id="rId2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FD20784-4EB2-4399-B6DC-923003CFB2B7}">
          <p14:sldIdLst>
            <p14:sldId id="256"/>
            <p14:sldId id="357"/>
            <p14:sldId id="354"/>
            <p14:sldId id="351"/>
            <p14:sldId id="332"/>
            <p14:sldId id="284"/>
            <p14:sldId id="297"/>
            <p14:sldId id="356"/>
            <p14:sldId id="298"/>
            <p14:sldId id="342"/>
            <p14:sldId id="352"/>
            <p14:sldId id="353"/>
            <p14:sldId id="348"/>
            <p14:sldId id="338"/>
            <p14:sldId id="355"/>
            <p14:sldId id="350"/>
            <p14:sldId id="349"/>
            <p14:sldId id="345"/>
            <p14:sldId id="333"/>
            <p14:sldId id="346"/>
            <p14:sldId id="330"/>
            <p14:sldId id="347"/>
            <p14:sldId id="334"/>
            <p14:sldId id="3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3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6" autoAdjust="0"/>
    <p:restoredTop sz="86336" autoAdjust="0"/>
  </p:normalViewPr>
  <p:slideViewPr>
    <p:cSldViewPr>
      <p:cViewPr varScale="1">
        <p:scale>
          <a:sx n="99" d="100"/>
          <a:sy n="99" d="100"/>
        </p:scale>
        <p:origin x="2208" y="168"/>
      </p:cViewPr>
      <p:guideLst>
        <p:guide orient="horz" pos="1434"/>
        <p:guide pos="2880"/>
      </p:guideLst>
    </p:cSldViewPr>
  </p:slideViewPr>
  <p:outlineViewPr>
    <p:cViewPr>
      <p:scale>
        <a:sx n="33" d="100"/>
        <a:sy n="33" d="100"/>
      </p:scale>
      <p:origin x="0" y="44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3396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CEF0B-E12F-44E1-A2CF-283496A6F54E}" type="datetimeFigureOut">
              <a:rPr lang="fr-FR" smtClean="0"/>
              <a:pPr/>
              <a:t>13/09/2019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0B29A-A792-4BF0-8D14-56DA2503C5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185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BFCF-5256-49B1-9143-EC8B83028B53}" type="datetimeFigureOut">
              <a:rPr lang="fr-FR" smtClean="0"/>
              <a:pPr/>
              <a:t>13/09/2019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DF95E-371F-441D-90E4-70957AB20C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083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F95E-371F-441D-90E4-70957AB20CBB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421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F95E-371F-441D-90E4-70957AB20CBB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42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F95E-371F-441D-90E4-70957AB20CBB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531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DF95E-371F-441D-90E4-70957AB20CBB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57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07609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13/09/2019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4" y="404664"/>
            <a:ext cx="2236483" cy="720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13/09/2019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13/09/2019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" name="ZoneTexte 1"/>
          <p:cNvSpPr txBox="1"/>
          <p:nvPr userDrawn="1"/>
        </p:nvSpPr>
        <p:spPr>
          <a:xfrm>
            <a:off x="7452320" y="623731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36" y="6120540"/>
            <a:ext cx="1691680" cy="544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13/09/2019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13/09/2019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8" name="ZoneTexte 7"/>
          <p:cNvSpPr txBox="1"/>
          <p:nvPr userDrawn="1"/>
        </p:nvSpPr>
        <p:spPr>
          <a:xfrm>
            <a:off x="7452320" y="6237312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13/09/2019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13/09/2019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13/09/2019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13/09/2019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13/09/2019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80B782F-52D4-4A4E-9773-DB092B36D1E1}" type="datetimeFigureOut">
              <a:rPr lang="fr-FR" smtClean="0"/>
              <a:pPr/>
              <a:t>13/09/2019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5F21DAC-93B9-4608-AB86-3448EB3385A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11646280"/>
              </p:ext>
            </p:extLst>
          </p:nvPr>
        </p:nvGraphicFramePr>
        <p:xfrm>
          <a:off x="7627827" y="6237312"/>
          <a:ext cx="536008" cy="353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3" name="Acrobat Document" r:id="rId14" imgW="1800000" imgH="1188000" progId="AcroExch.Document.11">
                  <p:embed/>
                </p:oleObj>
              </mc:Choice>
              <mc:Fallback>
                <p:oleObj name="Acrobat Document" r:id="rId14" imgW="1800000" imgH="1188000" progId="AcroExch.Document.11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7827" y="6237312"/>
                        <a:ext cx="536008" cy="3537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hyperlink" Target="http://www.cabrive-rugb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epXj07VKrf2qyzYmPUV7sbo86qdsTZi2BfyJ7eUo5c3jGo8Q/viewform?usp=pp_ur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w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9532" y="1864916"/>
            <a:ext cx="8424936" cy="1564084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chemeClr val="tx1"/>
                </a:solidFill>
              </a:rPr>
              <a:t>Association Limousine des challenges</a:t>
            </a:r>
            <a:br>
              <a:rPr lang="fr-FR" sz="3600" b="1" dirty="0">
                <a:solidFill>
                  <a:schemeClr val="tx1"/>
                </a:solidFill>
              </a:rPr>
            </a:br>
            <a:br>
              <a:rPr lang="fr-FR" sz="3600" b="1" dirty="0">
                <a:solidFill>
                  <a:schemeClr val="tx1"/>
                </a:solidFill>
              </a:rPr>
            </a:br>
            <a:r>
              <a:rPr lang="fr-FR" sz="4900" b="1" dirty="0">
                <a:solidFill>
                  <a:schemeClr val="tx1"/>
                </a:solidFill>
              </a:rPr>
              <a:t>Challenge Destination Entreprise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115616" y="3861048"/>
            <a:ext cx="7128792" cy="2160240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tx1"/>
                </a:solidFill>
              </a:rPr>
              <a:t>Lycée Simone VEIL</a:t>
            </a:r>
          </a:p>
          <a:p>
            <a:r>
              <a:rPr lang="fr-FR" sz="3500" dirty="0">
                <a:solidFill>
                  <a:schemeClr val="tx1"/>
                </a:solidFill>
              </a:rPr>
              <a:t>Section Gestion / Administration</a:t>
            </a:r>
          </a:p>
          <a:p>
            <a:r>
              <a:rPr lang="fr-FR" sz="2800" dirty="0">
                <a:solidFill>
                  <a:schemeClr val="tx1"/>
                </a:solidFill>
              </a:rPr>
              <a:t>Vendredi 13 septembre 2019</a:t>
            </a:r>
          </a:p>
        </p:txBody>
      </p:sp>
    </p:spTree>
    <p:extLst>
      <p:ext uri="{BB962C8B-B14F-4D97-AF65-F5344CB8AC3E}">
        <p14:creationId xmlns:p14="http://schemas.microsoft.com/office/powerpoint/2010/main" val="1768429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 BUSINESS PLAN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971600" y="1988840"/>
            <a:ext cx="7480341" cy="4176464"/>
          </a:xfrm>
        </p:spPr>
        <p:txBody>
          <a:bodyPr>
            <a:normAutofit/>
          </a:bodyPr>
          <a:lstStyle/>
          <a:p>
            <a:r>
              <a:rPr lang="fr-FR" sz="4400" dirty="0"/>
              <a:t>Etude de faisabilité </a:t>
            </a:r>
          </a:p>
          <a:p>
            <a:r>
              <a:rPr lang="fr-FR" sz="4400" dirty="0"/>
              <a:t>Communication </a:t>
            </a:r>
            <a:r>
              <a:rPr lang="fr-FR" sz="2000" dirty="0"/>
              <a:t>( rendu 20 décembre)</a:t>
            </a:r>
          </a:p>
          <a:p>
            <a:r>
              <a:rPr lang="fr-FR" sz="4400" dirty="0"/>
              <a:t>Eléments financiers</a:t>
            </a:r>
          </a:p>
          <a:p>
            <a:r>
              <a:rPr lang="fr-FR" sz="4400" dirty="0"/>
              <a:t>Forme juridique</a:t>
            </a:r>
          </a:p>
          <a:p>
            <a:pPr marL="0" indent="0">
              <a:buNone/>
            </a:pPr>
            <a:r>
              <a:rPr lang="fr-FR" sz="4400" dirty="0"/>
              <a:t>     Défendre votre idée à l’oral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193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7395ED9-CA51-C348-BC99-7F21C8D26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564904"/>
            <a:ext cx="7408333" cy="3450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 </a:t>
            </a:r>
          </a:p>
          <a:p>
            <a:pPr marL="0" indent="0">
              <a:buNone/>
            </a:pPr>
            <a:r>
              <a:rPr lang="fr-FR" b="1" dirty="0"/>
              <a:t>                                                 ABORDABILITE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 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 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                 QUALITE                       </a:t>
            </a:r>
            <a:r>
              <a:rPr lang="fr-FR" sz="3500" b="1" dirty="0">
                <a:latin typeface="Al Tarikh" pitchFamily="2" charset="-78"/>
                <a:ea typeface="Ayuthaya" pitchFamily="2" charset="-34"/>
                <a:cs typeface="Al Tarikh" pitchFamily="2" charset="-78"/>
              </a:rPr>
              <a:t>SENS  </a:t>
            </a:r>
            <a:r>
              <a:rPr lang="fr-FR" b="1" dirty="0"/>
              <a:t>                    SIMPLICITE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 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 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                                                    DURABILITE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492729D-A638-D34A-9CC2-BBC8B60D8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866536"/>
          </a:xfrm>
        </p:spPr>
        <p:txBody>
          <a:bodyPr>
            <a:normAutofit/>
          </a:bodyPr>
          <a:lstStyle/>
          <a:p>
            <a:r>
              <a:rPr lang="fr-FR" dirty="0"/>
              <a:t>Les « cinq attributs clés »</a:t>
            </a:r>
            <a:br>
              <a:rPr lang="fr-FR" dirty="0"/>
            </a:br>
            <a:r>
              <a:rPr lang="fr-FR" dirty="0"/>
              <a:t>de l’innovation</a:t>
            </a:r>
          </a:p>
        </p:txBody>
      </p:sp>
    </p:spTree>
    <p:extLst>
      <p:ext uri="{BB962C8B-B14F-4D97-AF65-F5344CB8AC3E}">
        <p14:creationId xmlns:p14="http://schemas.microsoft.com/office/powerpoint/2010/main" val="1977207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CDF2E18-FEFB-E541-9642-09F3EB8FA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" y="1898656"/>
            <a:ext cx="7520557" cy="3978616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D0132F58-A449-8C48-9C89-8BFD1469D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0368"/>
          </a:xfrm>
        </p:spPr>
        <p:txBody>
          <a:bodyPr/>
          <a:lstStyle/>
          <a:p>
            <a:r>
              <a:rPr lang="fr-FR" dirty="0"/>
              <a:t>L’innovation douce</a:t>
            </a:r>
          </a:p>
        </p:txBody>
      </p:sp>
    </p:spTree>
    <p:extLst>
      <p:ext uri="{BB962C8B-B14F-4D97-AF65-F5344CB8AC3E}">
        <p14:creationId xmlns:p14="http://schemas.microsoft.com/office/powerpoint/2010/main" val="2964585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itre 1"/>
          <p:cNvSpPr>
            <a:spLocks noGrp="1"/>
          </p:cNvSpPr>
          <p:nvPr>
            <p:ph type="title"/>
          </p:nvPr>
        </p:nvSpPr>
        <p:spPr>
          <a:xfrm>
            <a:off x="605389" y="206826"/>
            <a:ext cx="8135937" cy="1141413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 Black" charset="0"/>
              </a:rPr>
              <a:t>Exemples de réponses « manufacturées »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774792" y="3181514"/>
            <a:ext cx="3887788" cy="792163"/>
          </a:xfrm>
          <a:solidFill>
            <a:schemeClr val="bg1"/>
          </a:solidFill>
          <a:ln cap="flat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lIns="91440" tIns="45720" rIns="91440" bIns="45720">
            <a:normAutofit fontScale="55000" lnSpcReduction="20000"/>
          </a:bodyPr>
          <a:lstStyle/>
          <a:p>
            <a:pPr marL="0" indent="0" eaLnBrk="1" hangingPunct="1">
              <a:spcBef>
                <a:spcPct val="0"/>
              </a:spcBef>
            </a:pPr>
            <a:r>
              <a:rPr lang="fr-FR" sz="2600" b="1" dirty="0">
                <a:solidFill>
                  <a:schemeClr val="accent2"/>
                </a:solidFill>
                <a:latin typeface="Lucida Sans Unicode" charset="0"/>
              </a:rPr>
              <a:t>Voie 2 « connectée et collaborative »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fr-FR" sz="2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: un site de partage de véhicules ou d’appartement</a:t>
            </a:r>
          </a:p>
        </p:txBody>
      </p:sp>
      <p:sp>
        <p:nvSpPr>
          <p:cNvPr id="5" name="Ellipse 4"/>
          <p:cNvSpPr>
            <a:spLocks noChangeArrowheads="1"/>
          </p:cNvSpPr>
          <p:nvPr/>
        </p:nvSpPr>
        <p:spPr bwMode="auto">
          <a:xfrm>
            <a:off x="224297" y="2372865"/>
            <a:ext cx="2519362" cy="13827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fr-FR" sz="1600" b="1">
                <a:solidFill>
                  <a:schemeClr val="tx1"/>
                </a:solidFill>
                <a:latin typeface="Lucida Sans Unicode" charset="0"/>
              </a:rPr>
              <a:t>« l’innovation, c’est une idée originale qui a réussi »</a:t>
            </a:r>
          </a:p>
        </p:txBody>
      </p:sp>
      <p:grpSp>
        <p:nvGrpSpPr>
          <p:cNvPr id="14" name="Groupe 13"/>
          <p:cNvGrpSpPr>
            <a:grpSpLocks/>
          </p:cNvGrpSpPr>
          <p:nvPr/>
        </p:nvGrpSpPr>
        <p:grpSpPr bwMode="auto">
          <a:xfrm>
            <a:off x="3472656" y="1052736"/>
            <a:ext cx="5432425" cy="1109662"/>
            <a:chOff x="3027000" y="2420888"/>
            <a:chExt cx="5433432" cy="1109642"/>
          </a:xfrm>
        </p:grpSpPr>
        <p:sp>
          <p:nvSpPr>
            <p:cNvPr id="25610" name="Rectangle 5"/>
            <p:cNvSpPr>
              <a:spLocks noChangeArrowheads="1"/>
            </p:cNvSpPr>
            <p:nvPr/>
          </p:nvSpPr>
          <p:spPr bwMode="auto">
            <a:xfrm>
              <a:off x="4571923" y="2420888"/>
              <a:ext cx="3888509" cy="8635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fr-FR" sz="1400" b="1" dirty="0">
                  <a:solidFill>
                    <a:schemeClr val="accent2"/>
                  </a:solidFill>
                  <a:latin typeface="Lucida Sans Unicode" charset="0"/>
                </a:rPr>
                <a:t>Voie 1 « high-tech »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fr-FR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ex. : une batterie transparente qui se recharge au soleil</a:t>
              </a:r>
            </a:p>
          </p:txBody>
        </p:sp>
        <p:sp>
          <p:nvSpPr>
            <p:cNvPr id="25611" name="Flèche droite 9"/>
            <p:cNvSpPr>
              <a:spLocks noChangeArrowheads="1"/>
            </p:cNvSpPr>
            <p:nvPr/>
          </p:nvSpPr>
          <p:spPr bwMode="auto">
            <a:xfrm rot="-1391649">
              <a:off x="3027000" y="2882458"/>
              <a:ext cx="1224203" cy="648072"/>
            </a:xfrm>
            <a:prstGeom prst="rightArrow">
              <a:avLst>
                <a:gd name="adj1" fmla="val 50000"/>
                <a:gd name="adj2" fmla="val 4999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" name="Flèche droite 10"/>
          <p:cNvSpPr>
            <a:spLocks noChangeArrowheads="1"/>
          </p:cNvSpPr>
          <p:nvPr/>
        </p:nvSpPr>
        <p:spPr bwMode="auto">
          <a:xfrm>
            <a:off x="3107667" y="3253746"/>
            <a:ext cx="1223962" cy="647700"/>
          </a:xfrm>
          <a:prstGeom prst="rightArrow">
            <a:avLst>
              <a:gd name="adj1" fmla="val 50000"/>
              <a:gd name="adj2" fmla="val 5001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3" name="Groupe 12"/>
          <p:cNvGrpSpPr>
            <a:grpSpLocks/>
          </p:cNvGrpSpPr>
          <p:nvPr/>
        </p:nvGrpSpPr>
        <p:grpSpPr bwMode="auto">
          <a:xfrm>
            <a:off x="3394496" y="4801741"/>
            <a:ext cx="5761033" cy="1245090"/>
            <a:chOff x="3087471" y="4700453"/>
            <a:chExt cx="5372961" cy="1246093"/>
          </a:xfrm>
        </p:grpSpPr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4602189" y="4883162"/>
              <a:ext cx="3858243" cy="1063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</a:pPr>
              <a:r>
                <a:rPr lang="fr-FR" sz="1400" b="1" dirty="0">
                  <a:solidFill>
                    <a:schemeClr val="accent2"/>
                  </a:solidFill>
                  <a:latin typeface="Lucida Sans Unicode" charset="0"/>
                </a:rPr>
                <a:t>Voie 3 « </a:t>
              </a:r>
              <a:r>
                <a:rPr lang="fr-FR" sz="1400" b="1" dirty="0" err="1">
                  <a:solidFill>
                    <a:schemeClr val="accent2"/>
                  </a:solidFill>
                  <a:latin typeface="Lucida Sans Unicode" charset="0"/>
                </a:rPr>
                <a:t>jugaad</a:t>
              </a:r>
              <a:r>
                <a:rPr lang="fr-FR" sz="1400" b="1" dirty="0">
                  <a:solidFill>
                    <a:schemeClr val="accent2"/>
                  </a:solidFill>
                  <a:latin typeface="Lucida Sans Unicode" charset="0"/>
                </a:rPr>
                <a:t> » (système D)</a:t>
              </a:r>
            </a:p>
            <a:p>
              <a:r>
                <a:rPr lang="fr-FR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ex. : un équipement pour pouvoir travailler jusqu’à 3m, lequel équipement doit se faire oublier le reste du temps</a:t>
              </a:r>
              <a:endParaRPr lang="fr-FR" sz="1600" b="1" i="1" dirty="0">
                <a:solidFill>
                  <a:schemeClr val="tx1"/>
                </a:solidFill>
                <a:latin typeface="Lucida Sans Unicode" charset="0"/>
              </a:endParaRPr>
            </a:p>
          </p:txBody>
        </p:sp>
        <p:sp>
          <p:nvSpPr>
            <p:cNvPr id="25609" name="Flèche droite 11"/>
            <p:cNvSpPr>
              <a:spLocks noChangeArrowheads="1"/>
            </p:cNvSpPr>
            <p:nvPr/>
          </p:nvSpPr>
          <p:spPr bwMode="auto">
            <a:xfrm rot="1150808">
              <a:off x="3087471" y="4700453"/>
              <a:ext cx="1224203" cy="648072"/>
            </a:xfrm>
            <a:prstGeom prst="rightArrow">
              <a:avLst>
                <a:gd name="adj1" fmla="val 50000"/>
                <a:gd name="adj2" fmla="val 4999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2" name="Picture 13" descr="Transparent Batteries That Charge In The S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99" y="1081956"/>
            <a:ext cx="1802260" cy="180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605389" y="4529875"/>
            <a:ext cx="3083720" cy="2266922"/>
            <a:chOff x="2699" y="1000"/>
            <a:chExt cx="2812" cy="2665"/>
          </a:xfrm>
        </p:grpSpPr>
        <p:pic>
          <p:nvPicPr>
            <p:cNvPr id="16" name="Picture 5" descr="0962-975-33-tif-image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1000"/>
              <a:ext cx="2740" cy="2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2699" y="3339"/>
              <a:ext cx="281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altLang="fr-FR" sz="1400" b="1">
                  <a:latin typeface="Arial" charset="0"/>
                </a:rPr>
                <a:t>http://shopping.cherchons.com/r/echelle-telescopique-wurth.html</a:t>
              </a:r>
            </a:p>
          </p:txBody>
        </p:sp>
      </p:grpSp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98" y="3244304"/>
            <a:ext cx="1495500" cy="14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21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5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5536" y="1376698"/>
            <a:ext cx="8337512" cy="2988406"/>
          </a:xfrm>
        </p:spPr>
        <p:txBody>
          <a:bodyPr>
            <a:normAutofit/>
          </a:bodyPr>
          <a:lstStyle/>
          <a:p>
            <a:r>
              <a:rPr lang="fr-FR" sz="6000" b="1" dirty="0">
                <a:solidFill>
                  <a:srgbClr val="000000"/>
                </a:solidFill>
              </a:rPr>
              <a:t>AGENDA</a:t>
            </a:r>
            <a:br>
              <a:rPr lang="fr-FR" sz="6000" dirty="0">
                <a:solidFill>
                  <a:srgbClr val="000000"/>
                </a:solidFill>
              </a:rPr>
            </a:br>
            <a:br>
              <a:rPr lang="fr-FR" sz="6000" dirty="0">
                <a:solidFill>
                  <a:srgbClr val="000000"/>
                </a:solidFill>
              </a:rPr>
            </a:br>
            <a:r>
              <a:rPr lang="fr-FR" dirty="0">
                <a:solidFill>
                  <a:srgbClr val="000000"/>
                </a:solidFill>
              </a:rPr>
              <a:t>année scolaire 2019 – 2020</a:t>
            </a:r>
          </a:p>
        </p:txBody>
      </p:sp>
    </p:spTree>
    <p:extLst>
      <p:ext uri="{BB962C8B-B14F-4D97-AF65-F5344CB8AC3E}">
        <p14:creationId xmlns:p14="http://schemas.microsoft.com/office/powerpoint/2010/main" val="1279596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90866A4-10B2-9345-8164-6E77FC7D4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84252"/>
            <a:ext cx="8229599" cy="4358224"/>
          </a:xfrm>
        </p:spPr>
        <p:txBody>
          <a:bodyPr>
            <a:normAutofit lnSpcReduction="10000"/>
          </a:bodyPr>
          <a:lstStyle/>
          <a:p>
            <a:r>
              <a:rPr lang="fr-FR" b="1" kern="150" dirty="0"/>
              <a:t>AUJOURD’HUI: </a:t>
            </a:r>
            <a:r>
              <a:rPr lang="fr-FR" kern="150" dirty="0"/>
              <a:t>Mise au travail. Recherche de l’idée.</a:t>
            </a:r>
          </a:p>
          <a:p>
            <a:pPr marL="0" indent="0">
              <a:buNone/>
            </a:pPr>
            <a:endParaRPr lang="fr-FR" sz="1300" kern="150" dirty="0"/>
          </a:p>
          <a:p>
            <a:pPr>
              <a:spcAft>
                <a:spcPts val="0"/>
              </a:spcAft>
            </a:pPr>
            <a:r>
              <a:rPr lang="fr-FR" b="1" kern="150" dirty="0"/>
              <a:t>Mardi 5 novembre 2019: Présentation de votre idée</a:t>
            </a:r>
          </a:p>
          <a:p>
            <a:pPr marL="0" indent="0">
              <a:spcAft>
                <a:spcPts val="0"/>
              </a:spcAft>
              <a:buNone/>
            </a:pPr>
            <a:r>
              <a:rPr lang="fr-FR" b="1" kern="150" dirty="0"/>
              <a:t>     </a:t>
            </a:r>
            <a:r>
              <a:rPr lang="fr-FR" kern="150" dirty="0"/>
              <a:t>Conseil Départemental à Tulle</a:t>
            </a:r>
          </a:p>
          <a:p>
            <a:pPr marL="0" indent="0">
              <a:spcAft>
                <a:spcPts val="0"/>
              </a:spcAft>
              <a:buNone/>
            </a:pPr>
            <a:endParaRPr lang="fr-FR" sz="1300" kern="150" dirty="0">
              <a:solidFill>
                <a:srgbClr val="943634"/>
              </a:solidFill>
              <a:latin typeface="Cambria"/>
              <a:ea typeface="SimSun"/>
              <a:cs typeface="Tahoma"/>
            </a:endParaRPr>
          </a:p>
          <a:p>
            <a:pPr>
              <a:spcAft>
                <a:spcPts val="0"/>
              </a:spcAft>
            </a:pPr>
            <a:r>
              <a:rPr lang="fr-FR" b="1" kern="150" dirty="0"/>
              <a:t>Janvier 2020: Les professionnels à votre écoute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fr-FR" kern="150" dirty="0"/>
              <a:t>      Rendu de l’étude de marché - CCI Brive</a:t>
            </a:r>
          </a:p>
          <a:p>
            <a:pPr marL="0" indent="0">
              <a:spcAft>
                <a:spcPts val="0"/>
              </a:spcAft>
              <a:buNone/>
            </a:pPr>
            <a:endParaRPr lang="fr-FR" sz="1300" kern="150" dirty="0"/>
          </a:p>
          <a:p>
            <a:pPr>
              <a:spcAft>
                <a:spcPts val="0"/>
              </a:spcAft>
            </a:pPr>
            <a:r>
              <a:rPr lang="fr-FR" b="1" kern="150" dirty="0"/>
              <a:t>Mardi 12 mai 2020: Grande finale Corrèze des Challenges.</a:t>
            </a:r>
          </a:p>
          <a:p>
            <a:pPr marL="0" indent="0">
              <a:spcAft>
                <a:spcPts val="0"/>
              </a:spcAft>
              <a:buNone/>
            </a:pPr>
            <a:r>
              <a:rPr lang="fr-FR" b="1" kern="150" dirty="0"/>
              <a:t>     </a:t>
            </a:r>
            <a:r>
              <a:rPr lang="fr-FR" kern="150" dirty="0"/>
              <a:t>INISUP et CCI Brive.</a:t>
            </a:r>
          </a:p>
          <a:p>
            <a:pPr marL="0" indent="0">
              <a:spcAft>
                <a:spcPts val="0"/>
              </a:spcAft>
              <a:buNone/>
            </a:pPr>
            <a:endParaRPr lang="fr-FR" sz="1200" kern="150" dirty="0"/>
          </a:p>
          <a:p>
            <a:pPr>
              <a:spcAft>
                <a:spcPts val="0"/>
              </a:spcAft>
            </a:pPr>
            <a:r>
              <a:rPr lang="fr-FR" b="1" kern="150" dirty="0"/>
              <a:t>Mardi 19 mai: Grande Finale Régionale </a:t>
            </a:r>
            <a:r>
              <a:rPr lang="fr-FR" kern="150" dirty="0"/>
              <a:t>LENSIL Limoges.</a:t>
            </a:r>
          </a:p>
          <a:p>
            <a:pPr>
              <a:spcAft>
                <a:spcPts val="0"/>
              </a:spcAft>
            </a:pPr>
            <a:endParaRPr lang="fr-FR" b="1" kern="150" dirty="0"/>
          </a:p>
          <a:p>
            <a:pPr>
              <a:spcAft>
                <a:spcPts val="0"/>
              </a:spcAft>
            </a:pPr>
            <a:endParaRPr lang="fr-FR" b="1" kern="150" dirty="0"/>
          </a:p>
          <a:p>
            <a:endParaRPr lang="fr-FR" b="1" kern="150" dirty="0"/>
          </a:p>
          <a:p>
            <a:endParaRPr lang="fr-FR" b="1" kern="150" dirty="0"/>
          </a:p>
          <a:p>
            <a:endParaRPr lang="fr-FR" kern="150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E57D202-9492-ED44-BDDB-439F13570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25" y="315524"/>
            <a:ext cx="8229600" cy="1186392"/>
          </a:xfrm>
        </p:spPr>
        <p:txBody>
          <a:bodyPr>
            <a:normAutofit fontScale="90000"/>
          </a:bodyPr>
          <a:lstStyle/>
          <a:p>
            <a:r>
              <a:rPr lang="fr-FR" dirty="0"/>
              <a:t>LES GRANDES DATES DU CHALLENGE</a:t>
            </a:r>
          </a:p>
        </p:txBody>
      </p:sp>
    </p:spTree>
    <p:extLst>
      <p:ext uri="{BB962C8B-B14F-4D97-AF65-F5344CB8AC3E}">
        <p14:creationId xmlns:p14="http://schemas.microsoft.com/office/powerpoint/2010/main" val="395705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764A75A-904F-9F4D-8613-5B152C7E2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433" y="404664"/>
            <a:ext cx="8229600" cy="2169122"/>
          </a:xfrm>
        </p:spPr>
        <p:txBody>
          <a:bodyPr>
            <a:normAutofit fontScale="90000"/>
          </a:bodyPr>
          <a:lstStyle/>
          <a:p>
            <a:r>
              <a:rPr lang="fr-FR" kern="150" dirty="0">
                <a:solidFill>
                  <a:schemeClr val="bg1"/>
                </a:solidFill>
              </a:rPr>
              <a:t>Lancement des Challenges Limousins</a:t>
            </a:r>
            <a:br>
              <a:rPr lang="fr-FR" kern="150" dirty="0">
                <a:solidFill>
                  <a:schemeClr val="tx1"/>
                </a:solidFill>
                <a:latin typeface="Cambria"/>
                <a:ea typeface="SimSun"/>
                <a:cs typeface="Tahoma"/>
              </a:rPr>
            </a:br>
            <a:r>
              <a:rPr lang="fr-FR" sz="3600" kern="150" dirty="0">
                <a:solidFill>
                  <a:schemeClr val="tx1"/>
                </a:solidFill>
                <a:ea typeface="SimSun"/>
                <a:cs typeface="Tahoma"/>
              </a:rPr>
              <a:t>Limoges – </a:t>
            </a:r>
            <a:r>
              <a:rPr lang="fr-FR" sz="3600" kern="150" dirty="0">
                <a:solidFill>
                  <a:schemeClr val="tx1"/>
                </a:solidFill>
              </a:rPr>
              <a:t>mardi 24 septembre2019</a:t>
            </a:r>
            <a:br>
              <a:rPr lang="fr-FR" kern="150" dirty="0">
                <a:solidFill>
                  <a:schemeClr val="tx1"/>
                </a:solidFill>
              </a:rPr>
            </a:b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7D627A4-8C7D-4A48-ADC0-154CC22CB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04864"/>
            <a:ext cx="5274108" cy="1424010"/>
          </a:xfrm>
          <a:prstGeom prst="rect">
            <a:avLst/>
          </a:prstGeom>
        </p:spPr>
      </p:pic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A76E0ED2-E868-0548-97DE-E1FD8D258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30" y="3501008"/>
            <a:ext cx="8448645" cy="3080423"/>
          </a:xfrm>
        </p:spPr>
      </p:pic>
    </p:spTree>
    <p:extLst>
      <p:ext uri="{BB962C8B-B14F-4D97-AF65-F5344CB8AC3E}">
        <p14:creationId xmlns:p14="http://schemas.microsoft.com/office/powerpoint/2010/main" val="2446286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17395BF-D688-614E-A9D3-24ADBF834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08" y="127991"/>
            <a:ext cx="8856984" cy="1368152"/>
          </a:xfrm>
        </p:spPr>
        <p:txBody>
          <a:bodyPr>
            <a:normAutofit fontScale="90000"/>
          </a:bodyPr>
          <a:lstStyle/>
          <a:p>
            <a:r>
              <a:rPr lang="fr-FR" sz="4900" kern="150" dirty="0">
                <a:solidFill>
                  <a:schemeClr val="bg1"/>
                </a:solidFill>
              </a:rPr>
              <a:t>Lancement des Challenges Corrèze</a:t>
            </a:r>
            <a:br>
              <a:rPr lang="fr-FR" kern="150" dirty="0">
                <a:solidFill>
                  <a:schemeClr val="tx1"/>
                </a:solidFill>
                <a:latin typeface="Cambria"/>
                <a:ea typeface="SimSun"/>
                <a:cs typeface="Tahoma"/>
              </a:rPr>
            </a:br>
            <a:r>
              <a:rPr lang="fr-FR" sz="2200" kern="150" dirty="0">
                <a:solidFill>
                  <a:schemeClr val="bg1"/>
                </a:solidFill>
                <a:latin typeface="Cambria"/>
                <a:ea typeface="SimSun"/>
                <a:cs typeface="Tahoma"/>
              </a:rPr>
              <a:t>Mardi 5</a:t>
            </a:r>
            <a:r>
              <a:rPr lang="fr-FR" sz="2200" kern="150" dirty="0">
                <a:solidFill>
                  <a:schemeClr val="bg1"/>
                </a:solidFill>
              </a:rPr>
              <a:t> novembre 2019</a:t>
            </a:r>
            <a:br>
              <a:rPr lang="fr-FR" sz="2200" kern="150" dirty="0">
                <a:solidFill>
                  <a:schemeClr val="bg1"/>
                </a:solidFill>
              </a:rPr>
            </a:br>
            <a:r>
              <a:rPr lang="fr-FR" sz="2200" kern="150" dirty="0">
                <a:solidFill>
                  <a:schemeClr val="bg1"/>
                </a:solidFill>
              </a:rPr>
              <a:t>Conseil départemental    -   TULLE</a:t>
            </a:r>
            <a:endParaRPr lang="fr-FR" sz="2200" dirty="0">
              <a:solidFill>
                <a:schemeClr val="bg1"/>
              </a:solidFill>
            </a:endParaRP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922DC3F-22BF-F24F-A4A2-FE3A7453A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20" y="1496143"/>
            <a:ext cx="7669359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b="1" dirty="0"/>
              <a:t>Rencontre avec les professionnels</a:t>
            </a:r>
          </a:p>
        </p:txBody>
      </p:sp>
      <p:pic>
        <p:nvPicPr>
          <p:cNvPr id="7" name="Image 6" descr="Une image contenant personne, intérieur, table, mur&#10;&#10;Description générée automatiquement">
            <a:extLst>
              <a:ext uri="{FF2B5EF4-FFF2-40B4-BE49-F238E27FC236}">
                <a16:creationId xmlns:a16="http://schemas.microsoft.com/office/drawing/2014/main" id="{051EEAAA-83BA-FC4C-B3A6-871E7CBBF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85055"/>
            <a:ext cx="7669359" cy="457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42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1764" y="338328"/>
            <a:ext cx="8820472" cy="1252728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Les Finales des challenges CORREZE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sz="4000" b="1" dirty="0">
                <a:solidFill>
                  <a:srgbClr val="002060"/>
                </a:solidFill>
              </a:rPr>
              <a:t>Collèges – Lycées - Etudiants</a:t>
            </a:r>
            <a:endParaRPr lang="fr-FR" sz="32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11"/>
          <p:cNvSpPr txBox="1">
            <a:spLocks/>
          </p:cNvSpPr>
          <p:nvPr/>
        </p:nvSpPr>
        <p:spPr>
          <a:xfrm>
            <a:off x="632942" y="1124744"/>
            <a:ext cx="793122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2800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28" y="5018119"/>
            <a:ext cx="2385377" cy="159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s://lh3.googleusercontent.com/sJauTtJ6fjPNbUySsJNghu5JMgiKc2324TWnnagvUnO4M5hTXITO5h4D3Jto_JPboUIzetGk8jQ4z0mdn1BxTyCiNdVMKNEZ8KL_j2oYNJzXAUEST2hlGeBX19OHL_nRKU6Axw9LjWY=w1600-h586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" y="1708138"/>
            <a:ext cx="8820472" cy="323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lh3.googleusercontent.com/nKiKN42InfkxxSGteCGIrokvs9AvURpVjJLKeAbDYYOgclOz0LAjDcJjLVrPHvsqwKghig-uH6Nk8NFaLDFTnAfFr6pcrxVr3T73GKA18yM-Wc--joVg73sfBy4JDuhfMIO_ldQH8oM=w1600-h693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13" y="5129638"/>
            <a:ext cx="3414100" cy="147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4" name="Picture 8" descr="https://lh3.googleusercontent.com/sMRMvKsaD3Zy1YRhzGQpzpm0Zz9uzFioCRrVZWKzd4JdO9BkqIrtrjSU5Ido_rpHNWasE6kUCDpYX93J95dfkP3U9tSnHhlRIrK5fGh_StD573BlvPQykuvQbH8p7wFnqngGRDFMOnQ=w1493-h737-n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2"/>
          <a:stretch/>
        </p:blipFill>
        <p:spPr bwMode="auto">
          <a:xfrm>
            <a:off x="6336704" y="5203559"/>
            <a:ext cx="2423730" cy="133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610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0989" y="384706"/>
            <a:ext cx="8229600" cy="1244094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BRIVE    </a:t>
            </a:r>
            <a:r>
              <a:rPr lang="fr-FR" dirty="0"/>
              <a:t>mardi 12 mai 2020</a:t>
            </a:r>
            <a:r>
              <a:rPr lang="fr-FR" b="1" dirty="0">
                <a:solidFill>
                  <a:srgbClr val="002060"/>
                </a:solidFill>
              </a:rPr>
              <a:t>      </a:t>
            </a:r>
            <a:br>
              <a:rPr lang="fr-FR" sz="7200" b="1" dirty="0">
                <a:solidFill>
                  <a:srgbClr val="002060"/>
                </a:solidFill>
              </a:rPr>
            </a:br>
            <a:r>
              <a:rPr lang="fr-FR" b="1" dirty="0">
                <a:solidFill>
                  <a:srgbClr val="002060"/>
                </a:solidFill>
              </a:rPr>
              <a:t>C.C.I.</a:t>
            </a:r>
            <a:r>
              <a:rPr lang="fr-FR" dirty="0"/>
              <a:t>    </a:t>
            </a:r>
            <a:r>
              <a:rPr lang="fr-FR" sz="2200" dirty="0"/>
              <a:t>(Chambre de Commerce &amp; d’Industries)</a:t>
            </a:r>
            <a:endParaRPr lang="fr-FR" sz="2200" dirty="0">
              <a:solidFill>
                <a:schemeClr val="tx1"/>
              </a:solidFill>
            </a:endParaRPr>
          </a:p>
        </p:txBody>
      </p:sp>
      <p:pic>
        <p:nvPicPr>
          <p:cNvPr id="49157" name="Picture 5" descr="C:\Documents and Settings\Utilisateur\Mes documents\ALC\Finale Régionale 2014-2015\Photos 10 06 2015\2015 06 04 - Projet Cle¦ü a¦Ç l'ENSIL a¦Ç Limoges 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7" y="3772466"/>
            <a:ext cx="4050503" cy="27008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72466"/>
            <a:ext cx="410445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6AA08A3-EA24-AD49-8A0D-C5E1F5412C60}"/>
              </a:ext>
            </a:extLst>
          </p:cNvPr>
          <p:cNvSpPr txBox="1"/>
          <p:nvPr/>
        </p:nvSpPr>
        <p:spPr>
          <a:xfrm>
            <a:off x="454661" y="1988840"/>
            <a:ext cx="8095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ème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ème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PRIX LYCEES CORREZIENS</a:t>
            </a:r>
            <a:b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PRIX DE l’INNOVATION </a:t>
            </a:r>
            <a:b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PRIX DEVELOPPEMENT DURABLE</a:t>
            </a:r>
          </a:p>
        </p:txBody>
      </p:sp>
    </p:spTree>
    <p:extLst>
      <p:ext uri="{BB962C8B-B14F-4D97-AF65-F5344CB8AC3E}">
        <p14:creationId xmlns:p14="http://schemas.microsoft.com/office/powerpoint/2010/main" val="1918140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68176"/>
          </a:xfrm>
        </p:spPr>
        <p:txBody>
          <a:bodyPr>
            <a:normAutofit fontScale="90000"/>
          </a:bodyPr>
          <a:lstStyle/>
          <a:p>
            <a:r>
              <a:rPr lang="fr-FR" sz="6000" dirty="0"/>
              <a:t>COACHING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31359" y="1700808"/>
            <a:ext cx="7481281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3600" b="1" dirty="0"/>
              <a:t>Francine LACOMBE</a:t>
            </a:r>
          </a:p>
          <a:p>
            <a:pPr marL="0" indent="0">
              <a:buNone/>
            </a:pPr>
            <a:r>
              <a:rPr lang="fr-FR" sz="3600" dirty="0"/>
              <a:t>Experte comptable</a:t>
            </a:r>
          </a:p>
          <a:p>
            <a:pPr marL="0" indent="0">
              <a:buNone/>
            </a:pPr>
            <a:r>
              <a:rPr lang="fr-FR" sz="3600" dirty="0"/>
              <a:t>Coach challenge depuis 2013</a:t>
            </a:r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r>
              <a:rPr lang="fr-FR" sz="3600" b="1" dirty="0"/>
              <a:t>Guy TRONCAL</a:t>
            </a:r>
            <a:endParaRPr lang="fr-FR" sz="800" b="1" dirty="0"/>
          </a:p>
          <a:p>
            <a:r>
              <a:rPr lang="fr-FR" sz="3200" dirty="0"/>
              <a:t>Formation ESC Paris</a:t>
            </a:r>
          </a:p>
          <a:p>
            <a:r>
              <a:rPr lang="fr-FR" sz="3200" dirty="0"/>
              <a:t>Créateur d’entreprise</a:t>
            </a:r>
          </a:p>
          <a:p>
            <a:r>
              <a:rPr lang="fr-FR" sz="3200" dirty="0"/>
              <a:t>Ancien chef d’entreprise</a:t>
            </a:r>
          </a:p>
          <a:p>
            <a:r>
              <a:rPr lang="fr-FR" sz="3200" dirty="0"/>
              <a:t>Président bénévole du Comité Territorial 19</a:t>
            </a:r>
          </a:p>
          <a:p>
            <a:endParaRPr lang="fr-FR" sz="32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014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5032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r-FR" sz="4900" b="1" dirty="0"/>
              <a:t>Finale REGIONALE des Challenges </a:t>
            </a:r>
            <a:br>
              <a:rPr lang="fr-FR" dirty="0"/>
            </a:br>
            <a:r>
              <a:rPr lang="fr-FR" sz="3600" dirty="0"/>
              <a:t>Mardi 19 mai 2020</a:t>
            </a:r>
          </a:p>
        </p:txBody>
      </p:sp>
      <p:pic>
        <p:nvPicPr>
          <p:cNvPr id="48130" name="Picture 2" descr="L’image contient peut-être : 9 personnes, personnes souriantes, foule et intérieu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132" y="4313584"/>
            <a:ext cx="3642566" cy="242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L’image contient peut-être : une personne ou plus et intérie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-6240463"/>
            <a:ext cx="432105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 descr="L’image contient peut-être : une personne ou plus et intérieu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786" y="1916831"/>
            <a:ext cx="4416136" cy="294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8" name="Picture 10" descr="https://lh3.googleusercontent.com/wAilusD16w0r2tcDeIKIrNsiudlGYGdpluNErJl_KfrDqbZELmgBCLJv6-6ZWOCrUKPbSwpzv8vl-YxHVa2U274w1KcjqomqUj7ZaS0AUWf37mjvq1A2chpKq0SkvKg7fztlEGFPwxw=w1106-h737-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39" y="4653945"/>
            <a:ext cx="2952328" cy="196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 descr="Une image contenant personne, posant, photo, debout&#10;&#10;Description générée automatiquement">
            <a:extLst>
              <a:ext uri="{FF2B5EF4-FFF2-40B4-BE49-F238E27FC236}">
                <a16:creationId xmlns:a16="http://schemas.microsoft.com/office/drawing/2014/main" id="{3F5758E3-C31A-5548-A1EC-14A2C0CE89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21" y="1916831"/>
            <a:ext cx="3975544" cy="273711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9D14971-B6A9-3343-8D73-E622F8B605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94" y="4741935"/>
            <a:ext cx="4416135" cy="211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08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69301"/>
            <a:ext cx="8229600" cy="1042376"/>
          </a:xfrm>
        </p:spPr>
        <p:txBody>
          <a:bodyPr/>
          <a:lstStyle/>
          <a:p>
            <a:r>
              <a:rPr lang="fr-FR" dirty="0"/>
              <a:t>Les récompenses</a:t>
            </a:r>
          </a:p>
        </p:txBody>
      </p:sp>
      <p:pic>
        <p:nvPicPr>
          <p:cNvPr id="4" name="Picture 4" descr="http://www.cabrive-rugby.com/mp_images/spacer.gif">
            <a:hlinkClick r:id="rId2" tooltip="www.cabrive-rugby.co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-960438"/>
            <a:ext cx="2000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6" name="Picture 8" descr="http://www.cabrive-rugby.com/mp_images/spacer.gif">
            <a:hlinkClick r:id="rId2" tooltip="www.cabrive-rugby.co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-808038"/>
            <a:ext cx="2000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8" name="Picture 10" descr="http://www.cabrive-rugby.com/mp_images/spacer.gif">
            <a:hlinkClick r:id="rId2" tooltip="www.cabrive-rugby.co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-655638"/>
            <a:ext cx="2000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947EA49-87AA-8C48-8419-DBCA6AA50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1" y="1676366"/>
            <a:ext cx="2990506" cy="451199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0B0FAA5-AE15-0F43-A113-89DDE8FD6E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674" y="1344613"/>
            <a:ext cx="4020532" cy="3094534"/>
          </a:xfrm>
          <a:prstGeom prst="rect">
            <a:avLst/>
          </a:prstGeom>
        </p:spPr>
      </p:pic>
      <p:pic>
        <p:nvPicPr>
          <p:cNvPr id="9" name="Image 8" descr="Une image contenant terrain, intérieur&#10;&#10;Description générée automatiquement">
            <a:extLst>
              <a:ext uri="{FF2B5EF4-FFF2-40B4-BE49-F238E27FC236}">
                <a16:creationId xmlns:a16="http://schemas.microsoft.com/office/drawing/2014/main" id="{E20978A0-D544-684D-93A7-34778C572A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39371"/>
            <a:ext cx="3826768" cy="284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35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31224" cy="1002440"/>
          </a:xfrm>
        </p:spPr>
        <p:txBody>
          <a:bodyPr/>
          <a:lstStyle/>
          <a:p>
            <a:r>
              <a:rPr lang="fr-FR" dirty="0"/>
              <a:t>EBG </a:t>
            </a:r>
            <a:r>
              <a:rPr lang="fr-FR" dirty="0" err="1"/>
              <a:t>European</a:t>
            </a:r>
            <a:r>
              <a:rPr lang="fr-FR" dirty="0"/>
              <a:t> Business Game</a:t>
            </a:r>
          </a:p>
        </p:txBody>
      </p:sp>
      <p:pic>
        <p:nvPicPr>
          <p:cNvPr id="49154" name="Picture 2" descr="https://lh3.googleusercontent.com/hxvQqz4L8dq9xAAn4wG6MJPt0mAEipM-8y3JMLgPmqbqiVieHfSqblG9nLIuWc3feylmFoN7CQsgMwfKYEkSOQX7i9gfzblpHTDYdAizeVHP3sF8As4TwIMuWe6gixQbdVmOB8Qvfm0=w983-h737-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46"/>
          <a:stretch/>
        </p:blipFill>
        <p:spPr bwMode="auto">
          <a:xfrm>
            <a:off x="395536" y="1359199"/>
            <a:ext cx="4359027" cy="209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https://lh3.googleusercontent.com/ILiQxzGBHcGKsxoSqRZGDH49iodSV3gN7HdwrlRxlOC-veFjmBZqwUdKoL-B67BD75l_Hw88YwD9CuQXHSLtTi24XPPAs8E7sIugz-08SLFB_9ozmTcrhXlknwokSVtNdjBNp5JhiLw=w1106-h737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90" y="1133429"/>
            <a:ext cx="3824031" cy="254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https://lh3.googleusercontent.com/WqHAQuI5mBS_U45ZMJ7Cs94F3Nb7hhzhqpfnoOGJANZU9SY6B24OQFwPRzOOh0VVF6_tq3dCBL-fCQv0F7YffX3Zn6vPxh6Lyv80gBQ9SDgi72d3u6VoKtfjXocA_pEY5nPskRtCABQ=w1106-h737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61048"/>
            <a:ext cx="4464496" cy="317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C7866A58-55BB-C44A-AC47-23CF26056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" t="11697" r="4880" b="21136"/>
          <a:stretch/>
        </p:blipFill>
        <p:spPr bwMode="auto">
          <a:xfrm>
            <a:off x="323528" y="4509120"/>
            <a:ext cx="1817225" cy="13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287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inscrire son équipe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2492896"/>
            <a:ext cx="8435280" cy="3600400"/>
          </a:xfrm>
        </p:spPr>
        <p:txBody>
          <a:bodyPr>
            <a:normAutofit fontScale="92500" lnSpcReduction="10000"/>
          </a:bodyPr>
          <a:lstStyle/>
          <a:p>
            <a:r>
              <a:rPr lang="fr-FR" sz="3500" dirty="0"/>
              <a:t>Enregistrement en ligne des inscriptions </a:t>
            </a:r>
            <a:r>
              <a:rPr lang="fr-FR" sz="3500" b="1" dirty="0">
                <a:solidFill>
                  <a:srgbClr val="FF0000"/>
                </a:solidFill>
              </a:rPr>
              <a:t>par </a:t>
            </a:r>
            <a:r>
              <a:rPr lang="fr-FR" sz="3500" dirty="0"/>
              <a:t>chaque équipe auprès </a:t>
            </a:r>
            <a:r>
              <a:rPr lang="fr-FR" sz="3600" dirty="0"/>
              <a:t>de l’Association Limousine des Challenges:</a:t>
            </a:r>
          </a:p>
          <a:p>
            <a:pPr marL="0" indent="0">
              <a:buNone/>
            </a:pPr>
            <a:r>
              <a:rPr lang="fr-FR" dirty="0">
                <a:hlinkClick r:id="rId2"/>
              </a:rPr>
              <a:t>https://docs.google.com/forms/d/e/1FAIpQLSepXj07VKrf2qyzYmPUV7sbo86qdsTZi2BfyJ7eUo5c3jGo8Q/viewform?usp=pp_url</a:t>
            </a:r>
            <a:endParaRPr lang="fr-FR" dirty="0"/>
          </a:p>
          <a:p>
            <a:pPr marL="0" indent="0">
              <a:buNone/>
            </a:pPr>
            <a:endParaRPr lang="fr-FR" sz="1300" dirty="0"/>
          </a:p>
          <a:p>
            <a:pPr marL="0" indent="0">
              <a:buNone/>
            </a:pPr>
            <a:r>
              <a:rPr lang="fr-FR" sz="3600" dirty="0"/>
              <a:t>Une fois que votre idée a été validée par Monsieur </a:t>
            </a:r>
            <a:r>
              <a:rPr lang="fr-FR" sz="3600" dirty="0" err="1"/>
              <a:t>Barbey</a:t>
            </a:r>
            <a:r>
              <a:rPr lang="fr-FR" sz="3600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6654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67405" y="2084486"/>
            <a:ext cx="8609189" cy="43924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6000" dirty="0">
                <a:solidFill>
                  <a:schemeClr val="tx1"/>
                </a:solidFill>
              </a:rPr>
              <a:t>Nous sommes prêt </a:t>
            </a:r>
            <a:br>
              <a:rPr lang="fr-FR" sz="6000" dirty="0">
                <a:solidFill>
                  <a:schemeClr val="tx1"/>
                </a:solidFill>
              </a:rPr>
            </a:br>
            <a:r>
              <a:rPr lang="fr-FR" sz="6000" dirty="0">
                <a:solidFill>
                  <a:schemeClr val="tx1"/>
                </a:solidFill>
              </a:rPr>
              <a:t>à répondre à vos questions</a:t>
            </a:r>
          </a:p>
          <a:p>
            <a:pPr marL="0" indent="0" algn="ctr">
              <a:buNone/>
            </a:pPr>
            <a:endParaRPr lang="fr-FR" sz="21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sz="6000" dirty="0">
                <a:solidFill>
                  <a:schemeClr val="tx1"/>
                </a:solidFill>
              </a:rPr>
              <a:t>Avez-vous déjà une idée ?</a:t>
            </a:r>
          </a:p>
          <a:p>
            <a:pPr marL="0" indent="0" algn="ctr">
              <a:buNone/>
            </a:pPr>
            <a:endParaRPr lang="fr-FR" sz="19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fr-FR" sz="11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sz="6000" dirty="0">
                <a:solidFill>
                  <a:schemeClr val="tx1"/>
                </a:solidFill>
              </a:rPr>
              <a:t>Formez vos équipes</a:t>
            </a:r>
            <a:endParaRPr lang="fr-FR" sz="6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9749" y="404664"/>
            <a:ext cx="8712968" cy="1224136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chemeClr val="bg1"/>
                </a:solidFill>
              </a:rPr>
              <a:t>Et maintenant</a:t>
            </a:r>
          </a:p>
        </p:txBody>
      </p:sp>
    </p:spTree>
    <p:extLst>
      <p:ext uri="{BB962C8B-B14F-4D97-AF65-F5344CB8AC3E}">
        <p14:creationId xmlns:p14="http://schemas.microsoft.com/office/powerpoint/2010/main" val="4159132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81F3824-9132-DA4E-B303-9C7A0FF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rmAutofit/>
          </a:bodyPr>
          <a:lstStyle/>
          <a:p>
            <a:r>
              <a:rPr lang="fr-FR" dirty="0"/>
              <a:t>LE CHALLENGE </a:t>
            </a:r>
            <a:br>
              <a:rPr lang="fr-FR" dirty="0"/>
            </a:br>
            <a:r>
              <a:rPr lang="fr-FR" dirty="0"/>
              <a:t>DESTINATION ENTREPRISE</a:t>
            </a:r>
          </a:p>
        </p:txBody>
      </p:sp>
      <p:pic>
        <p:nvPicPr>
          <p:cNvPr id="7" name="Image 6" descr="Une image contenant personne, portable, téléphone mobile, fenêtre&#10;&#10;Description générée automatiquement">
            <a:extLst>
              <a:ext uri="{FF2B5EF4-FFF2-40B4-BE49-F238E27FC236}">
                <a16:creationId xmlns:a16="http://schemas.microsoft.com/office/drawing/2014/main" id="{8960DDF9-58FF-8644-82CF-7B83507A2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3462"/>
            <a:ext cx="6555301" cy="445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8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87ECAA2-86F1-2145-A369-4DA602D2B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>
            <a:normAutofit/>
          </a:bodyPr>
          <a:lstStyle/>
          <a:p>
            <a:r>
              <a:rPr lang="fr-FR" sz="3600" dirty="0"/>
              <a:t>L’ouverture à l’international</a:t>
            </a:r>
          </a:p>
          <a:p>
            <a:r>
              <a:rPr lang="fr-FR" sz="3600" dirty="0"/>
              <a:t>Une approche de l’innovation et de la créativité</a:t>
            </a:r>
          </a:p>
          <a:p>
            <a:r>
              <a:rPr lang="fr-FR" sz="3600" dirty="0"/>
              <a:t>Une approche de la gestion d’une petite ou moyenne entreprise PME</a:t>
            </a:r>
          </a:p>
          <a:p>
            <a:r>
              <a:rPr lang="fr-FR" sz="3600" dirty="0"/>
              <a:t>Un plus sur votre carte de visite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9B69488-56A1-D04E-AE97-51E59FDD9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433" y="404664"/>
            <a:ext cx="8229600" cy="1252728"/>
          </a:xfrm>
        </p:spPr>
        <p:txBody>
          <a:bodyPr/>
          <a:lstStyle/>
          <a:p>
            <a:r>
              <a:rPr lang="fr-FR" b="1" dirty="0"/>
              <a:t>Ce challenge vous apporte :</a:t>
            </a:r>
          </a:p>
        </p:txBody>
      </p:sp>
    </p:spTree>
    <p:extLst>
      <p:ext uri="{BB962C8B-B14F-4D97-AF65-F5344CB8AC3E}">
        <p14:creationId xmlns:p14="http://schemas.microsoft.com/office/powerpoint/2010/main" val="252783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11560" y="1412776"/>
            <a:ext cx="7844408" cy="2664296"/>
          </a:xfrm>
        </p:spPr>
        <p:txBody>
          <a:bodyPr/>
          <a:lstStyle/>
          <a:p>
            <a:r>
              <a:rPr lang="fr-FR" dirty="0"/>
              <a:t>En quoi consiste</a:t>
            </a:r>
            <a:br>
              <a:rPr lang="fr-FR" dirty="0"/>
            </a:br>
            <a:r>
              <a:rPr lang="fr-FR" dirty="0"/>
              <a:t> le Challenge</a:t>
            </a:r>
            <a:br>
              <a:rPr lang="fr-FR" dirty="0"/>
            </a:br>
            <a:r>
              <a:rPr lang="fr-FR" dirty="0"/>
              <a:t>Destination Entreprise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4A065DB-C622-F84A-9BC0-75B2F514086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69160"/>
            <a:ext cx="3384376" cy="1266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1977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67833" y="1729628"/>
            <a:ext cx="7408333" cy="4464496"/>
          </a:xfrm>
        </p:spPr>
        <p:txBody>
          <a:bodyPr>
            <a:normAutofit/>
          </a:bodyPr>
          <a:lstStyle/>
          <a:p>
            <a:r>
              <a:rPr lang="fr-FR" sz="3500" b="1" dirty="0">
                <a:solidFill>
                  <a:schemeClr val="tx2">
                    <a:lumMod val="75000"/>
                  </a:schemeClr>
                </a:solidFill>
              </a:rPr>
              <a:t>Créer </a:t>
            </a:r>
            <a:r>
              <a:rPr lang="fr-FR" sz="3500" b="1" u="sng" dirty="0">
                <a:solidFill>
                  <a:schemeClr val="tx2">
                    <a:lumMod val="75000"/>
                  </a:schemeClr>
                </a:solidFill>
              </a:rPr>
              <a:t>votre</a:t>
            </a:r>
            <a:r>
              <a:rPr lang="fr-FR" sz="3500" b="1" dirty="0">
                <a:solidFill>
                  <a:schemeClr val="tx2">
                    <a:lumMod val="75000"/>
                  </a:schemeClr>
                </a:solidFill>
              </a:rPr>
              <a:t> équipe</a:t>
            </a:r>
          </a:p>
          <a:p>
            <a:r>
              <a:rPr lang="fr-FR" sz="3500" b="1" dirty="0">
                <a:solidFill>
                  <a:schemeClr val="tx2">
                    <a:lumMod val="75000"/>
                  </a:schemeClr>
                </a:solidFill>
              </a:rPr>
              <a:t>Trouver une idée innovante</a:t>
            </a:r>
          </a:p>
          <a:p>
            <a:r>
              <a:rPr lang="fr-FR" sz="3500" b="1" dirty="0">
                <a:solidFill>
                  <a:schemeClr val="tx2">
                    <a:lumMod val="75000"/>
                  </a:schemeClr>
                </a:solidFill>
              </a:rPr>
              <a:t>Créer </a:t>
            </a:r>
            <a:r>
              <a:rPr lang="fr-FR" sz="3500" b="1" u="sng" dirty="0">
                <a:solidFill>
                  <a:schemeClr val="tx2">
                    <a:lumMod val="75000"/>
                  </a:schemeClr>
                </a:solidFill>
              </a:rPr>
              <a:t>votre</a:t>
            </a:r>
            <a:r>
              <a:rPr lang="fr-FR" sz="3500" b="1" dirty="0">
                <a:solidFill>
                  <a:schemeClr val="tx2">
                    <a:lumMod val="75000"/>
                  </a:schemeClr>
                </a:solidFill>
              </a:rPr>
              <a:t> entreprise virtuelle</a:t>
            </a:r>
          </a:p>
          <a:p>
            <a:r>
              <a:rPr lang="fr-FR" sz="3500" b="1" dirty="0">
                <a:solidFill>
                  <a:schemeClr val="tx2">
                    <a:lumMod val="75000"/>
                  </a:schemeClr>
                </a:solidFill>
              </a:rPr>
              <a:t>Voir « si ça marche »</a:t>
            </a:r>
          </a:p>
          <a:p>
            <a:pPr marL="581343" lvl="2" indent="0">
              <a:buNone/>
            </a:pPr>
            <a:r>
              <a:rPr lang="fr-FR" sz="2400" dirty="0"/>
              <a:t>Pour les lycéens de la Corrèze </a:t>
            </a:r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  <a:p>
            <a:pPr marL="581343" lvl="2" indent="0">
              <a:buNone/>
            </a:pPr>
            <a:r>
              <a:rPr lang="fr-FR" sz="2400" dirty="0"/>
              <a:t>Jeu – Concours et aventure collective</a:t>
            </a:r>
          </a:p>
          <a:p>
            <a:pPr marL="581343" lvl="2" indent="0">
              <a:buNone/>
            </a:pPr>
            <a:r>
              <a:rPr lang="fr-FR" sz="2400" dirty="0"/>
              <a:t>Une finale régionale puis internationale</a:t>
            </a:r>
          </a:p>
          <a:p>
            <a:pPr marL="581343" lvl="2" indent="0">
              <a:buNone/>
            </a:pPr>
            <a:r>
              <a:rPr lang="fr-FR" sz="2400" dirty="0"/>
              <a:t>Des voyages à l’étranger</a:t>
            </a:r>
          </a:p>
          <a:p>
            <a:endParaRPr lang="fr-FR" sz="2600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52728"/>
          </a:xfrm>
        </p:spPr>
        <p:txBody>
          <a:bodyPr>
            <a:normAutofit/>
          </a:bodyPr>
          <a:lstStyle/>
          <a:p>
            <a:r>
              <a:rPr lang="fr-FR" sz="5400" dirty="0"/>
              <a:t>Le Challenge c’est</a:t>
            </a:r>
          </a:p>
        </p:txBody>
      </p:sp>
    </p:spTree>
    <p:extLst>
      <p:ext uri="{BB962C8B-B14F-4D97-AF65-F5344CB8AC3E}">
        <p14:creationId xmlns:p14="http://schemas.microsoft.com/office/powerpoint/2010/main" val="236197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5508104" y="3645024"/>
            <a:ext cx="3348360" cy="2304255"/>
          </a:xfrm>
        </p:spPr>
        <p:txBody>
          <a:bodyPr>
            <a:normAutofit lnSpcReduction="10000"/>
          </a:bodyPr>
          <a:lstStyle/>
          <a:p>
            <a:r>
              <a:rPr lang="fr-FR" sz="2800" b="1" dirty="0"/>
              <a:t>Equipe constituée de 3 à 4 personnes</a:t>
            </a:r>
          </a:p>
          <a:p>
            <a:endParaRPr lang="fr-FR" sz="2800" b="1" dirty="0"/>
          </a:p>
          <a:p>
            <a:r>
              <a:rPr lang="fr-FR" sz="2800" b="1" dirty="0"/>
              <a:t>Issues d’une même classe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Formez une équipe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51E79CA-40C9-8C4E-83CC-9CE4C4919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8" y="2663428"/>
            <a:ext cx="4876080" cy="325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55509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BBB0A74-9C06-F14A-B003-BD49BA34D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6008423" cy="3566120"/>
          </a:xfrm>
        </p:spPr>
        <p:txBody>
          <a:bodyPr>
            <a:normAutofit/>
          </a:bodyPr>
          <a:lstStyle/>
          <a:p>
            <a:r>
              <a:rPr lang="fr-FR" dirty="0"/>
              <a:t>ENSUITE ON VA VOUS AIDER A SAVOIR SI CA MARCHE !</a:t>
            </a:r>
          </a:p>
          <a:p>
            <a:pPr marL="0" indent="0">
              <a:buNone/>
            </a:pPr>
            <a:endParaRPr lang="fr-FR" sz="1200" dirty="0"/>
          </a:p>
          <a:p>
            <a:r>
              <a:rPr lang="fr-FR" dirty="0"/>
              <a:t>POUR CELA, ON VA FAIRE UN DOSSIER EN 4 ETAPES: </a:t>
            </a:r>
            <a:r>
              <a:rPr lang="fr-FR" b="1" dirty="0"/>
              <a:t>LE BUSINESS PLAN.</a:t>
            </a:r>
          </a:p>
          <a:p>
            <a:pPr marL="0" indent="0">
              <a:buNone/>
            </a:pPr>
            <a:endParaRPr lang="fr-FR" sz="1200" dirty="0"/>
          </a:p>
          <a:p>
            <a:r>
              <a:rPr lang="fr-FR" dirty="0"/>
              <a:t>PUIS UNE PRESENTATION ORALE</a:t>
            </a:r>
          </a:p>
          <a:p>
            <a:pPr marL="0" indent="0">
              <a:buNone/>
            </a:pPr>
            <a:endParaRPr lang="fr-FR" sz="1200" dirty="0"/>
          </a:p>
          <a:p>
            <a:r>
              <a:rPr lang="fr-FR" dirty="0"/>
              <a:t>ET LA BANQUE VOUS PRETERA L’ARGENT AFIN DE REALISER </a:t>
            </a:r>
            <a:r>
              <a:rPr lang="fr-FR" dirty="0">
                <a:solidFill>
                  <a:srgbClr val="FF0000"/>
                </a:solidFill>
              </a:rPr>
              <a:t>VOTRE</a:t>
            </a:r>
            <a:r>
              <a:rPr lang="fr-FR" dirty="0"/>
              <a:t> IDEE !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DBF8B45-ED7B-C84D-9A4D-C7C58C2E9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TOUT D’ABORD</a:t>
            </a:r>
            <a:br>
              <a:rPr lang="fr-FR" dirty="0"/>
            </a:br>
            <a:r>
              <a:rPr lang="fr-FR" dirty="0">
                <a:solidFill>
                  <a:srgbClr val="FF0000"/>
                </a:solidFill>
              </a:rPr>
              <a:t>VOUS</a:t>
            </a:r>
            <a:r>
              <a:rPr lang="fr-FR" dirty="0"/>
              <a:t> TROUVEZ </a:t>
            </a:r>
            <a:r>
              <a:rPr lang="fr-FR" b="1" dirty="0">
                <a:solidFill>
                  <a:srgbClr val="FF0000"/>
                </a:solidFill>
              </a:rPr>
              <a:t>VOTRE</a:t>
            </a:r>
            <a:r>
              <a:rPr lang="fr-FR" dirty="0"/>
              <a:t> IDEE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9EF8FF7-6AD5-E841-B9A3-68EA512FB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83" y="3207542"/>
            <a:ext cx="2601532" cy="246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0732" y="188894"/>
            <a:ext cx="7032555" cy="1480648"/>
          </a:xfrm>
        </p:spPr>
        <p:txBody>
          <a:bodyPr>
            <a:normAutofit fontScale="90000"/>
          </a:bodyPr>
          <a:lstStyle/>
          <a:p>
            <a:r>
              <a:rPr lang="fr-FR" sz="4900" dirty="0"/>
              <a:t>Trouvez une idée innovante</a:t>
            </a:r>
            <a:br>
              <a:rPr lang="fr-FR" dirty="0"/>
            </a:br>
            <a:r>
              <a:rPr lang="fr-FR" sz="3600" dirty="0"/>
              <a:t>Soyez fou mais réaliste !</a:t>
            </a:r>
          </a:p>
        </p:txBody>
      </p:sp>
      <p:pic>
        <p:nvPicPr>
          <p:cNvPr id="1030" name="Picture 6" descr="C:\Documents and Settings\Utilisateur\Local Settings\Temporary Internet Files\Content.IE5\XIOFQN3S\MC90043250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796" y="5119544"/>
            <a:ext cx="1007477" cy="100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Utilisateur\Local Settings\Temporary Internet Files\Content.IE5\0QQC4H95\MP90044277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6643">
            <a:off x="6632144" y="3065396"/>
            <a:ext cx="2041224" cy="1366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hoto-libre.fr/business/110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5311660"/>
            <a:ext cx="1644596" cy="123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 cstate="print"/>
          <a:srcRect t="14604" b="14563"/>
          <a:stretch>
            <a:fillRect/>
          </a:stretch>
        </p:blipFill>
        <p:spPr bwMode="auto">
          <a:xfrm>
            <a:off x="3869918" y="3058347"/>
            <a:ext cx="2219539" cy="157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223" y="5577804"/>
            <a:ext cx="28575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Chine : le commerce en ligne en pleine explos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723" y="5078023"/>
            <a:ext cx="2227912" cy="117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26CEBBB-7030-9D48-A651-1EE5E9C8C9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168" y="2053230"/>
            <a:ext cx="3191193" cy="25772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9FBD447-E249-6848-8C2E-1FDCB6A79F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556" y="314391"/>
            <a:ext cx="1763635" cy="173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05242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1871</TotalTime>
  <Words>391</Words>
  <Application>Microsoft Macintosh PowerPoint</Application>
  <PresentationFormat>Affichage à l'écran (4:3)</PresentationFormat>
  <Paragraphs>120</Paragraphs>
  <Slides>24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5" baseType="lpstr">
      <vt:lpstr>Al Tarikh</vt:lpstr>
      <vt:lpstr>Arial</vt:lpstr>
      <vt:lpstr>Arial Black</vt:lpstr>
      <vt:lpstr>Calibri</vt:lpstr>
      <vt:lpstr>Cambria</vt:lpstr>
      <vt:lpstr>Candara</vt:lpstr>
      <vt:lpstr>Lucida Sans Unicode</vt:lpstr>
      <vt:lpstr>Symbol</vt:lpstr>
      <vt:lpstr>Times New Roman</vt:lpstr>
      <vt:lpstr>Vagues</vt:lpstr>
      <vt:lpstr>Acrobat Document</vt:lpstr>
      <vt:lpstr>Association Limousine des challenges  Challenge Destination Entreprise</vt:lpstr>
      <vt:lpstr>COACHING</vt:lpstr>
      <vt:lpstr>LE CHALLENGE  DESTINATION ENTREPRISE</vt:lpstr>
      <vt:lpstr>Ce challenge vous apporte :</vt:lpstr>
      <vt:lpstr>En quoi consiste  le Challenge Destination Entreprise ?</vt:lpstr>
      <vt:lpstr>Le Challenge c’est</vt:lpstr>
      <vt:lpstr>Formez une équipe</vt:lpstr>
      <vt:lpstr>TOUT D’ABORD VOUS TROUVEZ VOTRE IDEE</vt:lpstr>
      <vt:lpstr>Trouvez une idée innovante Soyez fou mais réaliste !</vt:lpstr>
      <vt:lpstr>LE BUSINESS PLAN</vt:lpstr>
      <vt:lpstr>Les « cinq attributs clés » de l’innovation</vt:lpstr>
      <vt:lpstr>L’innovation douce</vt:lpstr>
      <vt:lpstr>Exemples de réponses « manufacturées »</vt:lpstr>
      <vt:lpstr>AGENDA  année scolaire 2019 – 2020</vt:lpstr>
      <vt:lpstr>LES GRANDES DATES DU CHALLENGE</vt:lpstr>
      <vt:lpstr>Lancement des Challenges Limousins Limoges – mardi 24 septembre2019 </vt:lpstr>
      <vt:lpstr>Lancement des Challenges Corrèze Mardi 5 novembre 2019 Conseil départemental    -   TULLE</vt:lpstr>
      <vt:lpstr>Les Finales des challenges CORREZE  Collèges – Lycées - Etudiants</vt:lpstr>
      <vt:lpstr>BRIVE    mardi 12 mai 2020       C.C.I.    (Chambre de Commerce &amp; d’Industries)</vt:lpstr>
      <vt:lpstr>Finale REGIONALE des Challenges  Mardi 19 mai 2020</vt:lpstr>
      <vt:lpstr>Les récompenses</vt:lpstr>
      <vt:lpstr>EBG European Business Game</vt:lpstr>
      <vt:lpstr>Comment inscrire son équipe ?</vt:lpstr>
      <vt:lpstr>Et maintenant</vt:lpstr>
    </vt:vector>
  </TitlesOfParts>
  <Company>AFPA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 Destination Entreprise</dc:title>
  <dc:creator>A.F.P.A. Pays de Brive</dc:creator>
  <cp:lastModifiedBy>Guy TRONCAL</cp:lastModifiedBy>
  <cp:revision>279</cp:revision>
  <cp:lastPrinted>2017-09-08T09:57:14Z</cp:lastPrinted>
  <dcterms:created xsi:type="dcterms:W3CDTF">2012-07-12T07:06:32Z</dcterms:created>
  <dcterms:modified xsi:type="dcterms:W3CDTF">2019-09-13T09:44:38Z</dcterms:modified>
</cp:coreProperties>
</file>