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93" r:id="rId4"/>
    <p:sldId id="296" r:id="rId5"/>
    <p:sldId id="276" r:id="rId6"/>
    <p:sldId id="295" r:id="rId7"/>
    <p:sldId id="283" r:id="rId8"/>
    <p:sldId id="294" r:id="rId9"/>
    <p:sldId id="292" r:id="rId10"/>
    <p:sldId id="297" r:id="rId11"/>
    <p:sldId id="269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11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069C5-A9C6-49FC-8237-BEE42D472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CEC2CB-B4F2-41D1-BF49-E36738B98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extérieur, herbe, pluie, étoile&#10;&#10;Description générée automatiquement">
            <a:extLst>
              <a:ext uri="{FF2B5EF4-FFF2-40B4-BE49-F238E27FC236}">
                <a16:creationId xmlns:a16="http://schemas.microsoft.com/office/drawing/2014/main" id="{B45FD4A6-D12D-48B9-9E4E-AD088470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3990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09B4B4F-1F7A-4E6C-9A83-0DD6841057B5}"/>
              </a:ext>
            </a:extLst>
          </p:cNvPr>
          <p:cNvSpPr txBox="1">
            <a:spLocks/>
          </p:cNvSpPr>
          <p:nvPr/>
        </p:nvSpPr>
        <p:spPr>
          <a:xfrm>
            <a:off x="4000079" y="398889"/>
            <a:ext cx="7401767" cy="17547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Présentation du Challenge en Corrèze</a:t>
            </a:r>
            <a:endParaRPr lang="fr-FR" sz="4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27B62-355A-4F7E-9D01-E311B61C9E46}"/>
              </a:ext>
            </a:extLst>
          </p:cNvPr>
          <p:cNvSpPr/>
          <p:nvPr/>
        </p:nvSpPr>
        <p:spPr>
          <a:xfrm>
            <a:off x="8824405" y="6366672"/>
            <a:ext cx="3289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b="1" dirty="0">
                <a:solidFill>
                  <a:srgbClr val="92D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Edition 2021-2022</a:t>
            </a:r>
            <a:endParaRPr lang="fr-FR" sz="2800" dirty="0">
              <a:solidFill>
                <a:srgbClr val="92D050"/>
              </a:solidFill>
            </a:endParaRP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C6401FC-9FA4-4373-98FD-F7CCB0CF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8" y="277826"/>
            <a:ext cx="3001217" cy="1767840"/>
          </a:xfrm>
          <a:prstGeom prst="rect">
            <a:avLst/>
          </a:prstGeom>
        </p:spPr>
      </p:pic>
      <p:pic>
        <p:nvPicPr>
          <p:cNvPr id="9" name="Image2">
            <a:extLst>
              <a:ext uri="{FF2B5EF4-FFF2-40B4-BE49-F238E27FC236}">
                <a16:creationId xmlns:a16="http://schemas.microsoft.com/office/drawing/2014/main" id="{1B5542B8-B293-41A8-8A76-072DB49CCA4C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52475" y="5512076"/>
            <a:ext cx="2660650" cy="7131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8069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C3AA889-213B-4363-9548-B046F4B157C7}"/>
              </a:ext>
            </a:extLst>
          </p:cNvPr>
          <p:cNvSpPr txBox="1">
            <a:spLocks/>
          </p:cNvSpPr>
          <p:nvPr/>
        </p:nvSpPr>
        <p:spPr>
          <a:xfrm>
            <a:off x="685800" y="1906282"/>
            <a:ext cx="10820400" cy="4743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3800" b="1" dirty="0">
                <a:latin typeface="Helvetica LT Std" panose="020B0504020202020204" pitchFamily="34" charset="0"/>
              </a:rPr>
              <a:t>LANCEMENT DU CONCOURS</a:t>
            </a:r>
            <a:br>
              <a:rPr lang="fr-FR" sz="38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Dès la 2</a:t>
            </a:r>
            <a:r>
              <a:rPr lang="fr-FR" sz="3400" baseline="30000" dirty="0">
                <a:solidFill>
                  <a:srgbClr val="ACD433"/>
                </a:solidFill>
                <a:latin typeface="Helvetica LT Std" panose="020B0504020202020204" pitchFamily="34" charset="0"/>
              </a:rPr>
              <a:t>e</a:t>
            </a: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 semaine de Septembre 2021</a:t>
            </a:r>
          </a:p>
          <a:p>
            <a:pPr marL="0" indent="0">
              <a:buFont typeface="Wingdings 3" charset="2"/>
              <a:buNone/>
            </a:pPr>
            <a:endParaRPr lang="fr-FR" sz="19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r>
              <a:rPr lang="fr-FR" sz="3800" b="1" dirty="0">
                <a:latin typeface="Helvetica LT Std" panose="020B0504020202020204" pitchFamily="34" charset="0"/>
              </a:rPr>
              <a:t>PARRAINAGE</a:t>
            </a:r>
            <a:br>
              <a:rPr lang="fr-FR" sz="38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Mardi 9 Novembre 2021 au CD de Tulle</a:t>
            </a:r>
          </a:p>
          <a:p>
            <a:endParaRPr lang="fr-FR" sz="19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r>
              <a:rPr lang="fr-FR" sz="3800" b="1" dirty="0">
                <a:latin typeface="Helvetica LT Std" panose="020B0504020202020204" pitchFamily="34" charset="0"/>
              </a:rPr>
              <a:t>RENDU PITCH VIDEO</a:t>
            </a:r>
            <a:br>
              <a:rPr lang="fr-FR" sz="38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3800" dirty="0">
                <a:solidFill>
                  <a:srgbClr val="ACD433"/>
                </a:solidFill>
                <a:latin typeface="Helvetica LT Std" panose="020B0504020202020204" pitchFamily="34" charset="0"/>
              </a:rPr>
              <a:t>Avant les vacances de Noël</a:t>
            </a:r>
            <a:br>
              <a:rPr lang="fr-FR" sz="4000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endParaRPr lang="fr-FR" sz="40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r>
              <a:rPr lang="fr-FR" sz="3800" b="1" dirty="0">
                <a:latin typeface="Helvetica LT Std" panose="020B0504020202020204" pitchFamily="34" charset="0"/>
              </a:rPr>
              <a:t>COACHING MI-PARCOURS</a:t>
            </a:r>
            <a:br>
              <a:rPr lang="fr-FR" sz="38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Jeudi 27 janvier 2022</a:t>
            </a:r>
            <a:br>
              <a:rPr lang="fr-FR" sz="3800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endParaRPr lang="fr-FR" sz="38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r>
              <a:rPr lang="fr-FR" sz="3800" b="1" dirty="0">
                <a:latin typeface="Helvetica LT Std" panose="020B0504020202020204" pitchFamily="34" charset="0"/>
              </a:rPr>
              <a:t>RENDU DU DOSSIER</a:t>
            </a:r>
            <a:br>
              <a:rPr lang="fr-FR" sz="38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Vendredi 29 avril 2022</a:t>
            </a:r>
            <a:br>
              <a:rPr lang="fr-FR" sz="38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endParaRPr lang="fr-FR" sz="16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r>
              <a:rPr lang="fr-FR" sz="3800" b="1" dirty="0">
                <a:latin typeface="Helvetica LT Std" panose="020B0504020202020204" pitchFamily="34" charset="0"/>
              </a:rPr>
              <a:t>L’ORAL</a:t>
            </a:r>
            <a:br>
              <a:rPr lang="fr-FR" sz="38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Mardi 10 mai 2022, lors de la Finale Départementale Corrèze.</a:t>
            </a:r>
          </a:p>
          <a:p>
            <a:endParaRPr lang="fr-FR" dirty="0">
              <a:solidFill>
                <a:schemeClr val="bg1"/>
              </a:solidFill>
              <a:latin typeface="Helvetica LT Std" panose="020B0504020202020204" pitchFamily="34" charset="0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1BF7AA0-553B-49F5-8C0B-10E6AE524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6" y="208604"/>
            <a:ext cx="1539864" cy="90704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996D532-E0CD-4C6E-A973-9AF2B212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281"/>
            <a:ext cx="10725615" cy="907042"/>
          </a:xfrm>
        </p:spPr>
        <p:txBody>
          <a:bodyPr/>
          <a:lstStyle/>
          <a:p>
            <a:pPr algn="ctr"/>
            <a:r>
              <a:rPr lang="fr-FR" sz="4800" b="1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DATES A RETENIR</a:t>
            </a:r>
            <a:endParaRPr lang="fr-FR" sz="3600" dirty="0">
              <a:solidFill>
                <a:schemeClr val="tx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7" name="Image 6" descr="Une image contenant personne, route, groupe, avant&#10;&#10;Description générée automatiquement">
            <a:extLst>
              <a:ext uri="{FF2B5EF4-FFF2-40B4-BE49-F238E27FC236}">
                <a16:creationId xmlns:a16="http://schemas.microsoft.com/office/drawing/2014/main" id="{C12B8445-A881-4A5D-A91B-28B529EDA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51" y="2013959"/>
            <a:ext cx="6080249" cy="3115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0B418B-236A-4059-8533-E1CF02B98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E6F7F4D-B395-4E48-B674-F2E9033D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9" y="171997"/>
            <a:ext cx="8507297" cy="699651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NOUS VOUS PROPOSONS AUSSI </a:t>
            </a:r>
            <a:b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L’ENGLISH CHALLENGE !</a:t>
            </a:r>
            <a:endParaRPr lang="fr-FR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8F19F9C-07C9-4B08-9790-D12F5D9D1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1" y="1740451"/>
            <a:ext cx="11247615" cy="49455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5000" dirty="0">
                <a:solidFill>
                  <a:schemeClr val="bg1"/>
                </a:solidFill>
                <a:latin typeface="Helvetica LT Std" panose="020B0504020202020204" pitchFamily="34" charset="0"/>
                <a:cs typeface="Arial" panose="020B0604020202020204" pitchFamily="34" charset="0"/>
              </a:rPr>
              <a:t>Présentation de leur idée, en anglais. </a:t>
            </a:r>
          </a:p>
          <a:p>
            <a:pPr marL="0" indent="0">
              <a:buNone/>
            </a:pPr>
            <a:r>
              <a:rPr lang="fr-FR" sz="5000" dirty="0">
                <a:solidFill>
                  <a:schemeClr val="bg1"/>
                </a:solidFill>
                <a:latin typeface="Helvetica LT Std" panose="020B0504020202020204" pitchFamily="34" charset="0"/>
                <a:cs typeface="Arial" panose="020B0604020202020204" pitchFamily="34" charset="0"/>
              </a:rPr>
              <a:t>Cela comprend : </a:t>
            </a:r>
          </a:p>
          <a:p>
            <a:pPr marL="0" indent="0">
              <a:buNone/>
            </a:pPr>
            <a:r>
              <a:rPr lang="fr-FR" sz="5000" dirty="0">
                <a:solidFill>
                  <a:srgbClr val="92D050"/>
                </a:solidFill>
                <a:latin typeface="Helvetica LT Std" panose="020B0504020202020204" pitchFamily="34" charset="0"/>
                <a:cs typeface="Arial" panose="020B0604020202020204" pitchFamily="34" charset="0"/>
              </a:rPr>
              <a:t>	</a:t>
            </a:r>
            <a:r>
              <a:rPr lang="fr-FR" sz="5000" dirty="0">
                <a:solidFill>
                  <a:srgbClr val="ACD433"/>
                </a:solidFill>
                <a:latin typeface="Helvetica LT Std" panose="020B0504020202020204" pitchFamily="34" charset="0"/>
                <a:cs typeface="Arial" panose="020B0604020202020204" pitchFamily="34" charset="0"/>
              </a:rPr>
              <a:t>Leur dossier, traduit en anglais, </a:t>
            </a:r>
          </a:p>
          <a:p>
            <a:pPr marL="0" indent="0">
              <a:buNone/>
            </a:pPr>
            <a:r>
              <a:rPr lang="fr-FR" sz="5000" dirty="0">
                <a:solidFill>
                  <a:srgbClr val="ACD433"/>
                </a:solidFill>
                <a:latin typeface="Helvetica LT Std" panose="020B0504020202020204" pitchFamily="34" charset="0"/>
                <a:cs typeface="Arial" panose="020B0604020202020204" pitchFamily="34" charset="0"/>
              </a:rPr>
              <a:t>	Une présentation orale de 10 minutes en anglais.</a:t>
            </a:r>
          </a:p>
          <a:p>
            <a:pPr marL="0" indent="0">
              <a:buNone/>
            </a:pPr>
            <a:endParaRPr lang="fr-FR" sz="2800" dirty="0">
              <a:latin typeface="Helvetica LT Std" panose="020B05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5000" dirty="0">
                <a:solidFill>
                  <a:schemeClr val="bg1"/>
                </a:solidFill>
                <a:latin typeface="Helvetica LT Std" panose="020B0504020202020204" pitchFamily="34" charset="0"/>
                <a:cs typeface="Arial" panose="020B0604020202020204" pitchFamily="34" charset="0"/>
              </a:rPr>
              <a:t>Ce concours se déroule </a:t>
            </a:r>
            <a:r>
              <a:rPr lang="fr-FR" sz="5000" dirty="0">
                <a:solidFill>
                  <a:schemeClr val="bg1"/>
                </a:solidFill>
                <a:latin typeface="Helvetica LT Std" panose="020B0504020202020204" pitchFamily="34" charset="0"/>
              </a:rPr>
              <a:t>à Limoges, fin mai 2022.</a:t>
            </a:r>
          </a:p>
          <a:p>
            <a:pPr marL="0" indent="0">
              <a:buNone/>
            </a:pPr>
            <a:endParaRPr lang="fr-FR" sz="5000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fr-FR" sz="50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fr-FR" sz="50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fr-FR" sz="5000" dirty="0">
              <a:solidFill>
                <a:schemeClr val="bg1"/>
              </a:solidFill>
              <a:latin typeface="Helvetica LT Std" panose="020B05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5000" dirty="0">
                <a:solidFill>
                  <a:schemeClr val="bg1"/>
                </a:solidFill>
                <a:latin typeface="Helvetica LT Std" panose="020B0504020202020204" pitchFamily="34" charset="0"/>
              </a:rPr>
              <a:t>L’équipe lauréate participera au concours « Challenge Francophone »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5000" dirty="0">
                <a:solidFill>
                  <a:schemeClr val="bg1"/>
                </a:solidFill>
                <a:latin typeface="Helvetica LT Std" panose="020B0504020202020204" pitchFamily="34" charset="0"/>
              </a:rPr>
              <a:t>puis à </a:t>
            </a:r>
            <a:r>
              <a:rPr lang="fr-FR" sz="51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l’Enterprise </a:t>
            </a:r>
            <a:r>
              <a:rPr lang="fr-FR" sz="5100" b="1" dirty="0" err="1">
                <a:solidFill>
                  <a:schemeClr val="bg1"/>
                </a:solidFill>
                <a:latin typeface="Helvetica LT Std" panose="020B0504020202020204" pitchFamily="34" charset="0"/>
              </a:rPr>
              <a:t>European</a:t>
            </a:r>
            <a:r>
              <a:rPr lang="fr-FR" sz="51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 Business Game (</a:t>
            </a:r>
            <a:r>
              <a:rPr lang="fr-FR" sz="5100" b="1" dirty="0">
                <a:solidFill>
                  <a:srgbClr val="ACD433"/>
                </a:solidFill>
                <a:latin typeface="Helvetica LT Std" panose="020B0504020202020204" pitchFamily="34" charset="0"/>
              </a:rPr>
              <a:t>EEBG</a:t>
            </a:r>
            <a:r>
              <a:rPr lang="fr-FR" sz="51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).</a:t>
            </a:r>
            <a:endParaRPr lang="fr-FR" sz="2800" b="1" dirty="0">
              <a:solidFill>
                <a:schemeClr val="bg1"/>
              </a:solidFill>
              <a:latin typeface="Helvetica LT Std" panose="020B0504020202020204" pitchFamily="34" charset="0"/>
            </a:endParaRP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7B618455-C1DD-4DC3-996F-95B50907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1620" y="1417272"/>
            <a:ext cx="5539004" cy="33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1A244D-349E-47BC-B105-063B9554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pic>
        <p:nvPicPr>
          <p:cNvPr id="8" name="Graphique 7" descr="Flèches de chevron">
            <a:extLst>
              <a:ext uri="{FF2B5EF4-FFF2-40B4-BE49-F238E27FC236}">
                <a16:creationId xmlns:a16="http://schemas.microsoft.com/office/drawing/2014/main" id="{D11DD69C-CD87-4ED7-B3DE-729A46881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707" y="2479143"/>
            <a:ext cx="295182" cy="295182"/>
          </a:xfrm>
          <a:prstGeom prst="rect">
            <a:avLst/>
          </a:prstGeom>
        </p:spPr>
      </p:pic>
      <p:pic>
        <p:nvPicPr>
          <p:cNvPr id="9" name="Graphique 8" descr="Flèches de chevron">
            <a:extLst>
              <a:ext uri="{FF2B5EF4-FFF2-40B4-BE49-F238E27FC236}">
                <a16:creationId xmlns:a16="http://schemas.microsoft.com/office/drawing/2014/main" id="{D88945D8-2808-4553-B392-BF969B274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707" y="2836902"/>
            <a:ext cx="295182" cy="2951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07BAB9-5450-4655-B34C-4F4E4738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663" y="5204291"/>
            <a:ext cx="3041644" cy="16537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1BB7AF-7BFF-4244-8B1D-D6CE2A14A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1528" y="3932987"/>
            <a:ext cx="2540743" cy="1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E6F7F4D-B395-4E48-B674-F2E9033D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26" y="308308"/>
            <a:ext cx="5140821" cy="699651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 lato black"/>
                <a:ea typeface="Lato" panose="020F0502020204030203" pitchFamily="34" charset="0"/>
                <a:cs typeface="Lato" panose="020F0502020204030203" pitchFamily="34" charset="0"/>
              </a:rPr>
              <a:t>EN CONCLUSION</a:t>
            </a:r>
            <a:endParaRPr lang="fr-FR" sz="3200" dirty="0">
              <a:solidFill>
                <a:schemeClr val="tx1"/>
              </a:solidFill>
              <a:latin typeface=" lato black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3B6C58C-DAC3-44C7-BC21-75CFE391C3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8871" y="1268836"/>
            <a:ext cx="11109653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3200" dirty="0">
                <a:latin typeface="Helvetica LT Std" panose="020B0504020202020204" pitchFamily="34" charset="0"/>
              </a:rPr>
              <a:t>Valorisons les filières professionnelles,</a:t>
            </a:r>
          </a:p>
          <a:p>
            <a:pPr>
              <a:buFontTx/>
              <a:buChar char="-"/>
            </a:pPr>
            <a:r>
              <a:rPr lang="fr-FR" sz="3200" dirty="0">
                <a:latin typeface="Helvetica LT Std" panose="020B0504020202020204" pitchFamily="34" charset="0"/>
              </a:rPr>
              <a:t>Aidons les jeunes à prendre confiance en eux,</a:t>
            </a:r>
          </a:p>
          <a:p>
            <a:pPr>
              <a:buFontTx/>
              <a:buChar char="-"/>
            </a:pPr>
            <a:r>
              <a:rPr lang="fr-FR" sz="3200" dirty="0">
                <a:latin typeface="Helvetica LT Std" panose="020B0504020202020204" pitchFamily="34" charset="0"/>
              </a:rPr>
              <a:t>Poussons les jeunes à innover et à construire leur monde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E281C0-8921-43B9-9CA2-A7EB54E1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7FC3DB-4452-4376-8667-665699B14ED7}"/>
              </a:ext>
            </a:extLst>
          </p:cNvPr>
          <p:cNvSpPr txBox="1"/>
          <p:nvPr/>
        </p:nvSpPr>
        <p:spPr>
          <a:xfrm>
            <a:off x="2414224" y="3569219"/>
            <a:ext cx="69461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Helvetica LT Std" panose="020B0504020202020204"/>
              </a:rPr>
              <a:t>Ateliers des Challenges à Simone Veil :</a:t>
            </a:r>
            <a:br>
              <a:rPr lang="fr-FR" sz="2400" b="1" dirty="0">
                <a:latin typeface="Helvetica LT Std" panose="020B0504020202020204"/>
              </a:rPr>
            </a:br>
            <a:r>
              <a:rPr lang="fr-FR" sz="2400" dirty="0">
                <a:latin typeface="Helvetica LT Std" panose="020B0504020202020204"/>
              </a:rPr>
              <a:t>Accompagnement personnalisé de 2h</a:t>
            </a:r>
            <a:br>
              <a:rPr lang="fr-FR" sz="2400" dirty="0">
                <a:latin typeface="Helvetica LT Std" panose="020B0504020202020204"/>
              </a:rPr>
            </a:br>
            <a:r>
              <a:rPr lang="fr-FR" sz="2400" dirty="0">
                <a:latin typeface="Helvetica LT Std" panose="020B0504020202020204"/>
              </a:rPr>
              <a:t>Chef d’œuvre pour les élèves</a:t>
            </a:r>
          </a:p>
          <a:p>
            <a:pPr algn="ctr"/>
            <a:r>
              <a:rPr lang="fr-FR" sz="2400" dirty="0">
                <a:latin typeface="Helvetica LT Std" panose="020B0504020202020204"/>
              </a:rPr>
              <a:t>Co-intervention des professeurs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AA8A4E-9B67-4A1B-AB2B-094E4C72DECF}"/>
              </a:ext>
            </a:extLst>
          </p:cNvPr>
          <p:cNvSpPr txBox="1"/>
          <p:nvPr/>
        </p:nvSpPr>
        <p:spPr>
          <a:xfrm>
            <a:off x="1404008" y="5461312"/>
            <a:ext cx="9570249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8000" b="1" i="0">
                <a:solidFill>
                  <a:srgbClr val="FFFFFF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sz="6600" dirty="0">
                <a:solidFill>
                  <a:srgbClr val="ACD433"/>
                </a:solidFill>
              </a:rPr>
              <a:t>PLUS-VALUE PEDAGOGIQUE</a:t>
            </a:r>
          </a:p>
        </p:txBody>
      </p:sp>
    </p:spTree>
    <p:extLst>
      <p:ext uri="{BB962C8B-B14F-4D97-AF65-F5344CB8AC3E}">
        <p14:creationId xmlns:p14="http://schemas.microsoft.com/office/powerpoint/2010/main" val="413368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96F4B-CC30-401D-BA76-DB170481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1" y="2407514"/>
            <a:ext cx="10477518" cy="907041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MERCI DE VOTRE ATTENTION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5058C62-55E0-4C3F-9A95-DE8D4360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09" y="6009695"/>
            <a:ext cx="9345922" cy="6397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92D050"/>
                </a:solidFill>
                <a:latin typeface="Helvetica LT Std" panose="020B0504020202020204" pitchFamily="34" charset="0"/>
              </a:rPr>
              <a:t>En restant à votre disposition !</a:t>
            </a:r>
          </a:p>
          <a:p>
            <a:pPr marL="0" indent="0" algn="ctr">
              <a:buNone/>
            </a:pPr>
            <a:endParaRPr lang="fr-FR" i="1" dirty="0">
              <a:latin typeface="Helvetica LT Std" panose="020B0504020202020204" pitchFamily="34" charset="0"/>
            </a:endParaRPr>
          </a:p>
          <a:p>
            <a:pPr algn="ctr"/>
            <a:endParaRPr lang="fr-FR" dirty="0">
              <a:latin typeface="Helvetica LT Std" panose="020B0504020202020204" pitchFamily="34" charset="0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F7A9A79-527C-4977-99EE-AA73D3782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6" y="208604"/>
            <a:ext cx="1539864" cy="9070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0F7850-0227-4786-BC8E-5EF3D907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9020A12-2768-4584-8298-70EB3C1D9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240" y="644360"/>
            <a:ext cx="6375126" cy="11780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A8F061-EC0D-4861-B047-50B1E7D21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835" y="3368683"/>
            <a:ext cx="3934330" cy="21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7DF558-2609-4FE4-BC2C-980C51736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AF8DA1-3D0C-4B9C-94BD-A0C0F5E2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68" y="1137933"/>
            <a:ext cx="8249663" cy="48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A3F6A2C-DC35-445E-82EB-8C97BB6E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" y="156026"/>
            <a:ext cx="7067842" cy="841412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CONTACTS EN CORREZE :</a:t>
            </a:r>
            <a:endParaRPr lang="fr-FR" sz="3600" dirty="0">
              <a:solidFill>
                <a:schemeClr val="tx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9F3EF2C-550F-4F25-8CA2-5B00AEDF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44" y="1659436"/>
            <a:ext cx="9974766" cy="30262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Helvetica LT Std" panose="020B0504020202020204" pitchFamily="34" charset="0"/>
              </a:rPr>
              <a:t>Léa SIMON </a:t>
            </a:r>
            <a:r>
              <a:rPr lang="fr-FR" sz="2800" b="1" dirty="0">
                <a:latin typeface="Helvetica LT Std" panose="020B0504020202020204" pitchFamily="34" charset="0"/>
              </a:rPr>
              <a:t>-</a:t>
            </a:r>
            <a:r>
              <a:rPr lang="fr-FR" sz="2800" b="1" dirty="0">
                <a:solidFill>
                  <a:schemeClr val="accent1"/>
                </a:solidFill>
                <a:latin typeface="Helvetica LT Std" panose="020B0504020202020204" pitchFamily="34" charset="0"/>
              </a:rPr>
              <a:t> </a:t>
            </a:r>
            <a:r>
              <a:rPr lang="fr-FR" sz="2400" dirty="0">
                <a:latin typeface="Helvetica LT Std" panose="020B0504020202020204" pitchFamily="34" charset="0"/>
              </a:rPr>
              <a:t>Responsable Corrèze</a:t>
            </a:r>
            <a:br>
              <a:rPr lang="fr-FR" sz="2400" dirty="0">
                <a:latin typeface="Helvetica LT Std" panose="020B0504020202020204" pitchFamily="34" charset="0"/>
              </a:rPr>
            </a:br>
            <a:r>
              <a:rPr lang="fr-FR" sz="2400" dirty="0">
                <a:latin typeface="Helvetica LT Std" panose="020B0504020202020204" pitchFamily="34" charset="0"/>
              </a:rPr>
              <a:t>06.80.92.34.58</a:t>
            </a:r>
            <a:br>
              <a:rPr lang="fr-FR" sz="2400" dirty="0">
                <a:latin typeface="Helvetica LT Std" panose="020B0504020202020204" pitchFamily="34" charset="0"/>
              </a:rPr>
            </a:br>
            <a:r>
              <a:rPr lang="fr-FR" sz="2400" dirty="0">
                <a:latin typeface="Helvetica LT Std" panose="020B0504020202020204" pitchFamily="34" charset="0"/>
              </a:rPr>
              <a:t>lea.simon@leschallenges.com</a:t>
            </a:r>
            <a:endParaRPr lang="fr-FR" sz="2400" b="1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fr-FR" sz="2400" b="1" dirty="0">
              <a:latin typeface="Helvetica LT Std" panose="020B0504020202020204" pitchFamily="34" charset="0"/>
            </a:endParaRPr>
          </a:p>
          <a:p>
            <a:pPr marL="0" indent="0" algn="ctr">
              <a:buNone/>
            </a:pPr>
            <a:r>
              <a:rPr lang="fr-FR" sz="2600" b="1" dirty="0">
                <a:solidFill>
                  <a:schemeClr val="accent1"/>
                </a:solidFill>
                <a:latin typeface="Helvetica LT Std" panose="020B0504020202020204" pitchFamily="34" charset="0"/>
              </a:rPr>
              <a:t>Guy TRONCAL</a:t>
            </a:r>
            <a:r>
              <a:rPr lang="fr-FR" sz="2600" dirty="0">
                <a:solidFill>
                  <a:schemeClr val="accent1"/>
                </a:solidFill>
                <a:latin typeface="Helvetica LT Std" panose="020B0504020202020204" pitchFamily="34" charset="0"/>
              </a:rPr>
              <a:t> </a:t>
            </a:r>
            <a:r>
              <a:rPr lang="fr-FR" sz="2600" dirty="0">
                <a:latin typeface="Helvetica LT Std" panose="020B0504020202020204" pitchFamily="34" charset="0"/>
              </a:rPr>
              <a:t>-</a:t>
            </a:r>
            <a:r>
              <a:rPr lang="fr-FR" sz="2600" dirty="0">
                <a:solidFill>
                  <a:schemeClr val="accent1"/>
                </a:solidFill>
                <a:latin typeface="Helvetica LT Std" panose="020B0504020202020204" pitchFamily="34" charset="0"/>
              </a:rPr>
              <a:t> </a:t>
            </a:r>
            <a:r>
              <a:rPr lang="fr-FR" sz="2400" dirty="0">
                <a:latin typeface="Helvetica LT Std" panose="020B0504020202020204" pitchFamily="34" charset="0"/>
              </a:rPr>
              <a:t>Vice-Président ALC</a:t>
            </a:r>
            <a:br>
              <a:rPr lang="fr-FR" sz="2400" dirty="0">
                <a:latin typeface="Helvetica LT Std" panose="020B0504020202020204" pitchFamily="34" charset="0"/>
              </a:rPr>
            </a:br>
            <a:r>
              <a:rPr lang="fr-FR" sz="2400" dirty="0">
                <a:latin typeface="Helvetica LT Std" panose="020B0504020202020204" pitchFamily="34" charset="0"/>
              </a:rPr>
              <a:t>guy.troncal@leschallenges.com</a:t>
            </a:r>
            <a:br>
              <a:rPr lang="fr-FR" sz="2400" dirty="0">
                <a:latin typeface="Helvetica LT Std" panose="020B0504020202020204" pitchFamily="34" charset="0"/>
              </a:rPr>
            </a:br>
            <a:endParaRPr lang="fr-FR" sz="2800" dirty="0">
              <a:latin typeface="Helvetica LT Std" panose="020B0504020202020204" pitchFamily="34" charset="0"/>
            </a:endParaRPr>
          </a:p>
          <a:p>
            <a:endParaRPr lang="fr-FR" dirty="0">
              <a:latin typeface="Helvetica LT Std" panose="020B05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8469E4-5CBB-49F0-BE01-1DED691C3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4127"/>
            <a:ext cx="12192000" cy="1863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CC1E5D-64CA-42B8-B17F-27F71618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1FD596-81F5-4C53-94CB-F45D714D1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52" y="4060372"/>
            <a:ext cx="2463572" cy="13394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D9A1CF-9020-45B9-B240-FF5E97DC6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91" y="2469238"/>
            <a:ext cx="3502216" cy="19041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D8EFFB9-BC83-4AEA-813B-A95B3DBD8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78" y="632193"/>
            <a:ext cx="9687880" cy="17901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C78D7A-CEFA-4E2A-943E-3D970791A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333" y="4138168"/>
            <a:ext cx="2463572" cy="13394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F8AA082-062D-4FBD-AAAE-1586A148F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386" y="4185061"/>
            <a:ext cx="2323858" cy="126345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01E4935-D06D-4FE8-B512-07863C0F37BE}"/>
              </a:ext>
            </a:extLst>
          </p:cNvPr>
          <p:cNvSpPr txBox="1"/>
          <p:nvPr/>
        </p:nvSpPr>
        <p:spPr>
          <a:xfrm>
            <a:off x="686581" y="5931807"/>
            <a:ext cx="1081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Concours de création d’entreprises fictives, depuis 31 ans !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7F45CDB-D74F-4CD5-9CA7-1E626FF01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pic>
        <p:nvPicPr>
          <p:cNvPr id="26" name="Graphique 25" descr="Retour (droite à gauche)">
            <a:extLst>
              <a:ext uri="{FF2B5EF4-FFF2-40B4-BE49-F238E27FC236}">
                <a16:creationId xmlns:a16="http://schemas.microsoft.com/office/drawing/2014/main" id="{CB16916C-79F3-4024-8480-204C1FC06B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37582">
            <a:off x="9053723" y="2340647"/>
            <a:ext cx="914400" cy="914400"/>
          </a:xfrm>
          <a:prstGeom prst="rect">
            <a:avLst/>
          </a:prstGeom>
        </p:spPr>
      </p:pic>
      <p:pic>
        <p:nvPicPr>
          <p:cNvPr id="28" name="Graphique 27" descr="Retour">
            <a:extLst>
              <a:ext uri="{FF2B5EF4-FFF2-40B4-BE49-F238E27FC236}">
                <a16:creationId xmlns:a16="http://schemas.microsoft.com/office/drawing/2014/main" id="{F60A131F-FA12-4874-B922-9D17867B4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395664">
            <a:off x="1461032" y="48760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24F09A0-C544-4621-A0DB-BA11B3F0EC83}"/>
              </a:ext>
            </a:extLst>
          </p:cNvPr>
          <p:cNvSpPr txBox="1"/>
          <p:nvPr/>
        </p:nvSpPr>
        <p:spPr>
          <a:xfrm>
            <a:off x="506027" y="426128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LAURÉATS :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CCD71AE-F638-4D81-A78A-148F4687835A}"/>
              </a:ext>
            </a:extLst>
          </p:cNvPr>
          <p:cNvGrpSpPr/>
          <p:nvPr/>
        </p:nvGrpSpPr>
        <p:grpSpPr>
          <a:xfrm>
            <a:off x="7265670" y="0"/>
            <a:ext cx="4926330" cy="3590925"/>
            <a:chOff x="7265670" y="0"/>
            <a:chExt cx="4926330" cy="359092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574AB12-F9A2-4F3C-85D6-804310531CAA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65670" y="0"/>
              <a:ext cx="4926330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FAEC6A0-4A51-4D53-B3B2-0D18CDC87539}"/>
                </a:ext>
              </a:extLst>
            </p:cNvPr>
            <p:cNvSpPr txBox="1"/>
            <p:nvPr/>
          </p:nvSpPr>
          <p:spPr>
            <a:xfrm>
              <a:off x="9161755" y="102963"/>
              <a:ext cx="14798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chemeClr val="bg1"/>
                  </a:solidFill>
                </a:rPr>
                <a:t>1</a:t>
              </a:r>
              <a:r>
                <a:rPr lang="fr-FR" sz="3200" b="1" baseline="30000" dirty="0">
                  <a:solidFill>
                    <a:schemeClr val="bg1"/>
                  </a:solidFill>
                </a:rPr>
                <a:t>er</a:t>
              </a:r>
              <a:r>
                <a:rPr lang="fr-FR" sz="3200" b="1" dirty="0">
                  <a:solidFill>
                    <a:schemeClr val="bg1"/>
                  </a:solidFill>
                </a:rPr>
                <a:t> Prix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AAC9A2A-1AC8-442F-A5AE-C4A5B56CFD5B}"/>
              </a:ext>
            </a:extLst>
          </p:cNvPr>
          <p:cNvGrpSpPr/>
          <p:nvPr/>
        </p:nvGrpSpPr>
        <p:grpSpPr>
          <a:xfrm>
            <a:off x="7667710" y="3753326"/>
            <a:ext cx="3943350" cy="2778125"/>
            <a:chOff x="7667710" y="3753326"/>
            <a:chExt cx="3943350" cy="277812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3544CEB-D7E3-4518-A804-F6785E02083E}"/>
                </a:ext>
              </a:extLst>
            </p:cNvPr>
            <p:cNvPicPr/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667710" y="3753326"/>
              <a:ext cx="3943350" cy="27781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05EED6E-BA60-4EB0-8978-0C3CB58DB96B}"/>
                </a:ext>
              </a:extLst>
            </p:cNvPr>
            <p:cNvSpPr txBox="1"/>
            <p:nvPr/>
          </p:nvSpPr>
          <p:spPr>
            <a:xfrm>
              <a:off x="10745117" y="3840556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3</a:t>
              </a:r>
              <a:r>
                <a:rPr lang="fr-FR" b="1" baseline="30000" dirty="0">
                  <a:solidFill>
                    <a:schemeClr val="bg1"/>
                  </a:solidFill>
                </a:rPr>
                <a:t>e</a:t>
              </a:r>
              <a:r>
                <a:rPr lang="fr-FR" b="1" dirty="0">
                  <a:solidFill>
                    <a:schemeClr val="bg1"/>
                  </a:solidFill>
                </a:rPr>
                <a:t> Prix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868ECA7-B2B2-43C0-B469-BE74DDBAA45F}"/>
              </a:ext>
            </a:extLst>
          </p:cNvPr>
          <p:cNvGrpSpPr/>
          <p:nvPr/>
        </p:nvGrpSpPr>
        <p:grpSpPr>
          <a:xfrm>
            <a:off x="3513305" y="1975124"/>
            <a:ext cx="3713656" cy="4813300"/>
            <a:chOff x="3513305" y="1975124"/>
            <a:chExt cx="3713656" cy="4813300"/>
          </a:xfrm>
        </p:grpSpPr>
        <p:pic>
          <p:nvPicPr>
            <p:cNvPr id="6" name="Image13">
              <a:extLst>
                <a:ext uri="{FF2B5EF4-FFF2-40B4-BE49-F238E27FC236}">
                  <a16:creationId xmlns:a16="http://schemas.microsoft.com/office/drawing/2014/main" id="{0F124356-376C-455D-AE49-588DE83ABD55}"/>
                </a:ext>
              </a:extLst>
            </p:cNvPr>
            <p:cNvPicPr/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513305" y="1975124"/>
              <a:ext cx="3609975" cy="4813300"/>
            </a:xfrm>
            <a:prstGeom prst="rect">
              <a:avLst/>
            </a:prstGeom>
            <a:noFill/>
            <a:ln>
              <a:noFill/>
              <a:prstDash/>
            </a:ln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19942D6-5EF9-4F71-9650-9AAF60A4198A}"/>
                </a:ext>
              </a:extLst>
            </p:cNvPr>
            <p:cNvSpPr txBox="1"/>
            <p:nvPr/>
          </p:nvSpPr>
          <p:spPr>
            <a:xfrm>
              <a:off x="4926331" y="1975124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Prix de l’Innovation</a:t>
              </a:r>
            </a:p>
          </p:txBody>
        </p:sp>
      </p:grpSp>
      <p:pic>
        <p:nvPicPr>
          <p:cNvPr id="12" name="Image2">
            <a:extLst>
              <a:ext uri="{FF2B5EF4-FFF2-40B4-BE49-F238E27FC236}">
                <a16:creationId xmlns:a16="http://schemas.microsoft.com/office/drawing/2014/main" id="{B6022B95-1321-47FC-A3F8-E619970B3140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80746" y="1055737"/>
            <a:ext cx="1952177" cy="52322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1436A6-AFD1-4DDD-B962-ECA9A7FF2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432" y="102963"/>
            <a:ext cx="3504848" cy="19055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82A48A5-FC11-4394-B49B-51850E82D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44" y="5127370"/>
            <a:ext cx="2938046" cy="17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C2DE90B-2007-4D8F-AA0F-689A8E246541}"/>
              </a:ext>
            </a:extLst>
          </p:cNvPr>
          <p:cNvSpPr txBox="1">
            <a:spLocks/>
          </p:cNvSpPr>
          <p:nvPr/>
        </p:nvSpPr>
        <p:spPr>
          <a:xfrm>
            <a:off x="693222" y="1357222"/>
            <a:ext cx="11800601" cy="494638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  <a:t>	Accompagner vos élèves pendant 1 année scolaire,</a:t>
            </a:r>
          </a:p>
          <a:p>
            <a:pPr marL="0" indent="0">
              <a:buNone/>
            </a:pPr>
            <a: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  <a:t>	</a:t>
            </a:r>
            <a:b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</a:br>
            <a:b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</a:br>
            <a:b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</a:br>
            <a: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  <a:t>	Les aider à présenter leur idée : </a:t>
            </a:r>
            <a:b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</a:br>
            <a: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  <a:t>		&gt; </a:t>
            </a:r>
            <a:r>
              <a:rPr lang="fr-FR" sz="3000" b="1" dirty="0">
                <a:solidFill>
                  <a:srgbClr val="ACD433"/>
                </a:solidFill>
                <a:latin typeface="Helvetica LT Std" panose="020B0504020202020204"/>
              </a:rPr>
              <a:t>à l’écrit</a:t>
            </a:r>
            <a:b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</a:br>
            <a: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  <a:t>		&gt; </a:t>
            </a:r>
            <a:r>
              <a:rPr lang="fr-FR" sz="3000" b="1" dirty="0">
                <a:solidFill>
                  <a:srgbClr val="ACD433"/>
                </a:solidFill>
                <a:latin typeface="Helvetica LT Std" panose="020B0504020202020204"/>
              </a:rPr>
              <a:t>à l’oral</a:t>
            </a:r>
            <a:b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</a:br>
            <a:b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</a:br>
            <a:endParaRPr lang="fr-FR" sz="3000" b="1" dirty="0">
              <a:solidFill>
                <a:schemeClr val="bg1"/>
              </a:solidFill>
              <a:latin typeface="Helvetica LT Std" panose="020B050402020202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3000" b="1" dirty="0">
                <a:solidFill>
                  <a:schemeClr val="bg1"/>
                </a:solidFill>
                <a:latin typeface="Helvetica LT Std" panose="020B0504020202020204"/>
              </a:rPr>
              <a:t>	Entraîner vos élèves à passer à l’oral devant un jury de 3 	professionnels.</a:t>
            </a:r>
          </a:p>
          <a:p>
            <a:pPr marL="0" indent="0">
              <a:buNone/>
            </a:pPr>
            <a:endParaRPr lang="fr-FR" sz="2600" b="1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C76CC9A-4EA6-4D7A-AD1B-A1159723E6AF}"/>
              </a:ext>
            </a:extLst>
          </p:cNvPr>
          <p:cNvSpPr txBox="1">
            <a:spLocks/>
          </p:cNvSpPr>
          <p:nvPr/>
        </p:nvSpPr>
        <p:spPr>
          <a:xfrm>
            <a:off x="244137" y="316874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CHALLENGE C’EST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7EABA5-F07E-4338-B41C-41EA03BB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pic>
        <p:nvPicPr>
          <p:cNvPr id="7" name="Graphique 6" descr="Flèches de chevron">
            <a:extLst>
              <a:ext uri="{FF2B5EF4-FFF2-40B4-BE49-F238E27FC236}">
                <a16:creationId xmlns:a16="http://schemas.microsoft.com/office/drawing/2014/main" id="{D4DA73C5-15CB-4CE1-B4CA-FFBB88CCE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0" y="1661235"/>
            <a:ext cx="457200" cy="457200"/>
          </a:xfrm>
          <a:prstGeom prst="rect">
            <a:avLst/>
          </a:prstGeom>
        </p:spPr>
      </p:pic>
      <p:pic>
        <p:nvPicPr>
          <p:cNvPr id="8" name="Graphique 7" descr="Flèches de chevron">
            <a:extLst>
              <a:ext uri="{FF2B5EF4-FFF2-40B4-BE49-F238E27FC236}">
                <a16:creationId xmlns:a16="http://schemas.microsoft.com/office/drawing/2014/main" id="{77DB2846-D774-4FA8-905F-D544A2883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0" y="3218751"/>
            <a:ext cx="457200" cy="457200"/>
          </a:xfrm>
          <a:prstGeom prst="rect">
            <a:avLst/>
          </a:prstGeom>
        </p:spPr>
      </p:pic>
      <p:pic>
        <p:nvPicPr>
          <p:cNvPr id="9" name="Graphique 8" descr="Flèches de chevron">
            <a:extLst>
              <a:ext uri="{FF2B5EF4-FFF2-40B4-BE49-F238E27FC236}">
                <a16:creationId xmlns:a16="http://schemas.microsoft.com/office/drawing/2014/main" id="{09A5EDE3-254D-4C6F-9352-B89669401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60" y="5183975"/>
            <a:ext cx="457200" cy="457200"/>
          </a:xfrm>
          <a:prstGeom prst="rect">
            <a:avLst/>
          </a:prstGeom>
        </p:spPr>
      </p:pic>
      <p:pic>
        <p:nvPicPr>
          <p:cNvPr id="13" name="Graphique 12" descr="Enseignant">
            <a:extLst>
              <a:ext uri="{FF2B5EF4-FFF2-40B4-BE49-F238E27FC236}">
                <a16:creationId xmlns:a16="http://schemas.microsoft.com/office/drawing/2014/main" id="{957716CA-FDFE-4602-BBA6-3CE651C19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3171" y="3968505"/>
            <a:ext cx="914400" cy="914400"/>
          </a:xfrm>
          <a:prstGeom prst="rect">
            <a:avLst/>
          </a:prstGeom>
        </p:spPr>
      </p:pic>
      <p:pic>
        <p:nvPicPr>
          <p:cNvPr id="15" name="Graphique 14" descr="Conférencier">
            <a:extLst>
              <a:ext uri="{FF2B5EF4-FFF2-40B4-BE49-F238E27FC236}">
                <a16:creationId xmlns:a16="http://schemas.microsoft.com/office/drawing/2014/main" id="{8007DB5B-690A-4EC8-8750-EF1D7D0C8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5015" y="5671103"/>
            <a:ext cx="914400" cy="914400"/>
          </a:xfrm>
          <a:prstGeom prst="rect">
            <a:avLst/>
          </a:prstGeom>
        </p:spPr>
      </p:pic>
      <p:pic>
        <p:nvPicPr>
          <p:cNvPr id="21" name="Graphique 20" descr="Ampoule et engrenage">
            <a:extLst>
              <a:ext uri="{FF2B5EF4-FFF2-40B4-BE49-F238E27FC236}">
                <a16:creationId xmlns:a16="http://schemas.microsoft.com/office/drawing/2014/main" id="{7647021F-B384-46BE-9E04-2EB2F3A5C8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00023" y="2218635"/>
            <a:ext cx="914400" cy="914400"/>
          </a:xfrm>
          <a:prstGeom prst="rect">
            <a:avLst/>
          </a:prstGeom>
        </p:spPr>
      </p:pic>
      <p:pic>
        <p:nvPicPr>
          <p:cNvPr id="23" name="Graphique 22" descr="Croissance commerciale">
            <a:extLst>
              <a:ext uri="{FF2B5EF4-FFF2-40B4-BE49-F238E27FC236}">
                <a16:creationId xmlns:a16="http://schemas.microsoft.com/office/drawing/2014/main" id="{1E60AE70-FD10-499D-A891-60F8AEC038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20107" y="2303869"/>
            <a:ext cx="914400" cy="9144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AE520FC9-B0A3-4055-BEED-191AFB4F9FE7}"/>
              </a:ext>
            </a:extLst>
          </p:cNvPr>
          <p:cNvGrpSpPr/>
          <p:nvPr/>
        </p:nvGrpSpPr>
        <p:grpSpPr>
          <a:xfrm>
            <a:off x="4494394" y="3942947"/>
            <a:ext cx="990199" cy="990199"/>
            <a:chOff x="3013444" y="5655415"/>
            <a:chExt cx="990199" cy="990199"/>
          </a:xfrm>
          <a:solidFill>
            <a:schemeClr val="bg1"/>
          </a:solidFill>
        </p:grpSpPr>
        <p:pic>
          <p:nvPicPr>
            <p:cNvPr id="19" name="Graphique 18" descr="Crayon">
              <a:extLst>
                <a:ext uri="{FF2B5EF4-FFF2-40B4-BE49-F238E27FC236}">
                  <a16:creationId xmlns:a16="http://schemas.microsoft.com/office/drawing/2014/main" id="{67AF7706-43BF-4812-834D-ADBDFC9F8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70644" y="6112615"/>
              <a:ext cx="532999" cy="532999"/>
            </a:xfrm>
            <a:prstGeom prst="rect">
              <a:avLst/>
            </a:prstGeom>
          </p:spPr>
        </p:pic>
        <p:pic>
          <p:nvPicPr>
            <p:cNvPr id="25" name="Graphique 24" descr="Document">
              <a:extLst>
                <a:ext uri="{FF2B5EF4-FFF2-40B4-BE49-F238E27FC236}">
                  <a16:creationId xmlns:a16="http://schemas.microsoft.com/office/drawing/2014/main" id="{2E6E01D8-C59B-4691-9458-8D8CB84A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013444" y="5655415"/>
              <a:ext cx="914400" cy="914400"/>
            </a:xfrm>
            <a:prstGeom prst="rect">
              <a:avLst/>
            </a:prstGeom>
          </p:spPr>
        </p:pic>
      </p:grpSp>
      <p:pic>
        <p:nvPicPr>
          <p:cNvPr id="28" name="Graphique 27" descr="Diplôme">
            <a:extLst>
              <a:ext uri="{FF2B5EF4-FFF2-40B4-BE49-F238E27FC236}">
                <a16:creationId xmlns:a16="http://schemas.microsoft.com/office/drawing/2014/main" id="{B305F0CE-8CCD-4767-A4ED-65A7C1E67D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518820">
            <a:off x="8400765" y="57197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57F45CDB-D74F-4CD5-9CA7-1E626FF0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740A252-B6E8-40EF-BFA6-4C67A06E3F63}"/>
              </a:ext>
            </a:extLst>
          </p:cNvPr>
          <p:cNvSpPr txBox="1">
            <a:spLocks/>
          </p:cNvSpPr>
          <p:nvPr/>
        </p:nvSpPr>
        <p:spPr>
          <a:xfrm>
            <a:off x="262675" y="269581"/>
            <a:ext cx="8064579" cy="9070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400" b="1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L’ATTENDU DU CHALLENGE :</a:t>
            </a:r>
            <a:endParaRPr lang="fr-FR" sz="3200" dirty="0">
              <a:solidFill>
                <a:schemeClr val="tx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6076A6A-0B5B-42C6-8F2F-496713A43725}"/>
              </a:ext>
            </a:extLst>
          </p:cNvPr>
          <p:cNvSpPr txBox="1">
            <a:spLocks/>
          </p:cNvSpPr>
          <p:nvPr/>
        </p:nvSpPr>
        <p:spPr>
          <a:xfrm>
            <a:off x="1211757" y="2001548"/>
            <a:ext cx="10662590" cy="4359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FR" sz="3400" b="1" dirty="0">
                <a:latin typeface="Helvetica LT Std" panose="020B0504020202020204" pitchFamily="34" charset="0"/>
              </a:rPr>
              <a:t>Un pitch vidéo : </a:t>
            </a:r>
            <a:r>
              <a:rPr lang="fr-FR" sz="3400" dirty="0">
                <a:latin typeface="Helvetica LT Std" panose="020B0504020202020204" pitchFamily="34" charset="0"/>
              </a:rPr>
              <a:t>teasing du projet //</a:t>
            </a: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	Décembre</a:t>
            </a:r>
          </a:p>
          <a:p>
            <a:pPr marL="0" indent="0">
              <a:buNone/>
            </a:pPr>
            <a:r>
              <a:rPr lang="fr-FR" sz="3600" dirty="0">
                <a:latin typeface="Helvetica LT Std" panose="020B0504020202020204" pitchFamily="34" charset="0"/>
              </a:rPr>
              <a:t>	</a:t>
            </a:r>
            <a:r>
              <a:rPr lang="fr-FR" sz="2600" dirty="0">
                <a:latin typeface="Helvetica LT Std" panose="020B0504020202020204" pitchFamily="34" charset="0"/>
              </a:rPr>
              <a:t>3 minutes maximum pour « vendre » leur idée,</a:t>
            </a:r>
            <a:endParaRPr lang="fr-FR" sz="3600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fr-FR" sz="3300" b="1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r>
              <a:rPr lang="fr-FR" sz="3400" b="1" dirty="0">
                <a:latin typeface="Helvetica LT Std" panose="020B0504020202020204" pitchFamily="34" charset="0"/>
              </a:rPr>
              <a:t>Un dossier écrit </a:t>
            </a:r>
            <a:r>
              <a:rPr lang="fr-FR" sz="3900" dirty="0">
                <a:latin typeface="Helvetica LT Std" panose="020B0504020202020204" pitchFamily="34" charset="0"/>
              </a:rPr>
              <a:t>//</a:t>
            </a:r>
            <a:r>
              <a:rPr lang="fr-FR" sz="2300" b="1" dirty="0">
                <a:latin typeface="Helvetica LT Std" panose="020B0504020202020204" pitchFamily="34" charset="0"/>
              </a:rPr>
              <a:t> </a:t>
            </a: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Avril</a:t>
            </a:r>
          </a:p>
          <a:p>
            <a:pPr marL="0" indent="0">
              <a:buNone/>
            </a:pPr>
            <a:r>
              <a:rPr lang="fr-FR" sz="2600" dirty="0">
                <a:latin typeface="Helvetica LT Std" panose="020B0504020202020204" pitchFamily="34" charset="0"/>
              </a:rPr>
              <a:t>	</a:t>
            </a:r>
            <a:r>
              <a:rPr lang="fr-FR" sz="2600" b="1" dirty="0">
                <a:solidFill>
                  <a:schemeClr val="accent3"/>
                </a:solidFill>
                <a:latin typeface="Helvetica LT Std" panose="020B0504020202020204" pitchFamily="34" charset="0"/>
              </a:rPr>
              <a:t>niveau lycéens </a:t>
            </a:r>
            <a:r>
              <a:rPr lang="fr-FR" sz="2600" dirty="0">
                <a:latin typeface="Helvetica LT Std" panose="020B0504020202020204" pitchFamily="34" charset="0"/>
              </a:rPr>
              <a:t>: 15 à 20 pages + 5 à 10 pages d’annexes maximum,</a:t>
            </a:r>
            <a:br>
              <a:rPr lang="fr-FR" sz="2600" dirty="0">
                <a:latin typeface="Helvetica LT Std" panose="020B0504020202020204" pitchFamily="34" charset="0"/>
              </a:rPr>
            </a:br>
            <a:r>
              <a:rPr lang="fr-FR" sz="2600" dirty="0">
                <a:latin typeface="Helvetica LT Std" panose="020B0504020202020204" pitchFamily="34" charset="0"/>
              </a:rPr>
              <a:t>	</a:t>
            </a:r>
            <a:endParaRPr lang="fr-FR" sz="2100" b="1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r>
              <a:rPr lang="fr-FR" sz="3400" b="1" dirty="0">
                <a:latin typeface="Helvetica LT Std" panose="020B0504020202020204" pitchFamily="34" charset="0"/>
              </a:rPr>
              <a:t>Un oral </a:t>
            </a:r>
            <a:r>
              <a:rPr lang="fr-FR" sz="3400" dirty="0">
                <a:latin typeface="Helvetica LT Std" panose="020B0504020202020204" pitchFamily="34" charset="0"/>
              </a:rPr>
              <a:t>//</a:t>
            </a:r>
            <a:r>
              <a:rPr lang="fr-FR" sz="3400" b="1" dirty="0">
                <a:latin typeface="Helvetica LT Std" panose="020B0504020202020204" pitchFamily="34" charset="0"/>
              </a:rPr>
              <a:t> </a:t>
            </a:r>
            <a:r>
              <a:rPr lang="fr-FR" sz="3400" dirty="0">
                <a:solidFill>
                  <a:srgbClr val="ACD433"/>
                </a:solidFill>
                <a:latin typeface="Helvetica LT Std" panose="020B0504020202020204" pitchFamily="34" charset="0"/>
              </a:rPr>
              <a:t>Mai</a:t>
            </a:r>
          </a:p>
          <a:p>
            <a:pPr marL="0" indent="0">
              <a:buNone/>
            </a:pPr>
            <a:r>
              <a:rPr lang="fr-FR" sz="2600" b="1" dirty="0">
                <a:latin typeface="Helvetica LT Std" panose="020B0504020202020204" pitchFamily="34" charset="0"/>
              </a:rPr>
              <a:t>	</a:t>
            </a:r>
            <a:r>
              <a:rPr lang="fr-FR" sz="2600" dirty="0">
                <a:latin typeface="Helvetica LT Std" panose="020B0504020202020204" pitchFamily="34" charset="0"/>
              </a:rPr>
              <a:t>10 minutes de présentation orale</a:t>
            </a:r>
            <a:br>
              <a:rPr lang="fr-FR" sz="2600" dirty="0">
                <a:latin typeface="Helvetica LT Std" panose="020B0504020202020204" pitchFamily="34" charset="0"/>
              </a:rPr>
            </a:br>
            <a:r>
              <a:rPr lang="fr-FR" sz="2600" dirty="0">
                <a:latin typeface="Helvetica LT Std" panose="020B0504020202020204" pitchFamily="34" charset="0"/>
              </a:rPr>
              <a:t>	+ 10 minutes d’échange avec le jury.</a:t>
            </a:r>
          </a:p>
          <a:p>
            <a:pPr marL="0" indent="0">
              <a:buNone/>
            </a:pPr>
            <a:endParaRPr lang="fr-FR" sz="2600" b="1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fr-FR" sz="2600" b="1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fr-FR" sz="2600" b="1" dirty="0">
              <a:latin typeface="Helvetica LT Std" panose="020B0504020202020204" pitchFamily="34" charset="0"/>
            </a:endParaRPr>
          </a:p>
          <a:p>
            <a:pPr marL="0" indent="0">
              <a:buNone/>
            </a:pPr>
            <a:endParaRPr lang="fr-FR" dirty="0">
              <a:latin typeface="Helvetica LT Std" panose="020B05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28AAE37-B419-420A-B2AB-6DCFEE6DC07D}"/>
              </a:ext>
            </a:extLst>
          </p:cNvPr>
          <p:cNvGrpSpPr/>
          <p:nvPr/>
        </p:nvGrpSpPr>
        <p:grpSpPr>
          <a:xfrm>
            <a:off x="603925" y="1951474"/>
            <a:ext cx="398834" cy="396241"/>
            <a:chOff x="634065" y="2181270"/>
            <a:chExt cx="398834" cy="396241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1B58DF90-7E7A-40DB-9E5D-95C2EBCF5C60}"/>
                </a:ext>
              </a:extLst>
            </p:cNvPr>
            <p:cNvSpPr/>
            <p:nvPr/>
          </p:nvSpPr>
          <p:spPr>
            <a:xfrm>
              <a:off x="634065" y="2181270"/>
              <a:ext cx="398834" cy="389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292756F-F11B-4E34-977D-081033F637D1}"/>
                </a:ext>
              </a:extLst>
            </p:cNvPr>
            <p:cNvSpPr txBox="1"/>
            <p:nvPr/>
          </p:nvSpPr>
          <p:spPr>
            <a:xfrm>
              <a:off x="654477" y="22081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8464C5E-2738-4039-B853-C2920E4CE75E}"/>
              </a:ext>
            </a:extLst>
          </p:cNvPr>
          <p:cNvGrpSpPr/>
          <p:nvPr/>
        </p:nvGrpSpPr>
        <p:grpSpPr>
          <a:xfrm>
            <a:off x="624337" y="4815659"/>
            <a:ext cx="398834" cy="396241"/>
            <a:chOff x="634065" y="2181270"/>
            <a:chExt cx="398834" cy="39624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9C097AF-E0E0-42E3-A3E5-DF7A95F4700F}"/>
                </a:ext>
              </a:extLst>
            </p:cNvPr>
            <p:cNvSpPr/>
            <p:nvPr/>
          </p:nvSpPr>
          <p:spPr>
            <a:xfrm>
              <a:off x="634065" y="2181270"/>
              <a:ext cx="398834" cy="389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8089B0E-5AFF-45A6-A2CB-3F63010DC277}"/>
                </a:ext>
              </a:extLst>
            </p:cNvPr>
            <p:cNvSpPr txBox="1"/>
            <p:nvPr/>
          </p:nvSpPr>
          <p:spPr>
            <a:xfrm>
              <a:off x="654477" y="22081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6757E89-4109-410F-AAC1-1C921E3EFDA9}"/>
              </a:ext>
            </a:extLst>
          </p:cNvPr>
          <p:cNvGrpSpPr/>
          <p:nvPr/>
        </p:nvGrpSpPr>
        <p:grpSpPr>
          <a:xfrm>
            <a:off x="584469" y="3580814"/>
            <a:ext cx="398834" cy="396241"/>
            <a:chOff x="634065" y="2181270"/>
            <a:chExt cx="398834" cy="396241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24E536-C315-4B0E-AB65-CD7F49205BA0}"/>
                </a:ext>
              </a:extLst>
            </p:cNvPr>
            <p:cNvSpPr/>
            <p:nvPr/>
          </p:nvSpPr>
          <p:spPr>
            <a:xfrm>
              <a:off x="634065" y="2181270"/>
              <a:ext cx="398834" cy="389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E804D5A-4805-4C64-BE1F-DF9834042EF4}"/>
                </a:ext>
              </a:extLst>
            </p:cNvPr>
            <p:cNvSpPr txBox="1"/>
            <p:nvPr/>
          </p:nvSpPr>
          <p:spPr>
            <a:xfrm>
              <a:off x="654477" y="22081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 Black" panose="020B0A040201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1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444EDC7-7131-43D0-8DC9-80281DBBA93C}"/>
              </a:ext>
            </a:extLst>
          </p:cNvPr>
          <p:cNvSpPr txBox="1"/>
          <p:nvPr/>
        </p:nvSpPr>
        <p:spPr>
          <a:xfrm>
            <a:off x="795292" y="1486052"/>
            <a:ext cx="113967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900" dirty="0">
                <a:solidFill>
                  <a:schemeClr val="bg1"/>
                </a:solidFill>
                <a:latin typeface="Helvetica LT Std" panose="020B0504020202020204" pitchFamily="34" charset="0"/>
                <a:ea typeface="+mj-ea"/>
                <a:cs typeface="+mj-cs"/>
              </a:rPr>
              <a:t>	Pour vous : Un guide d’accompagnement,</a:t>
            </a:r>
          </a:p>
          <a:p>
            <a:pPr>
              <a:lnSpc>
                <a:spcPct val="200000"/>
              </a:lnSpc>
            </a:pPr>
            <a:r>
              <a:rPr lang="fr-FR" sz="2900" dirty="0">
                <a:solidFill>
                  <a:schemeClr val="bg1"/>
                </a:solidFill>
                <a:latin typeface="Helvetica LT Std" panose="020B0504020202020204" pitchFamily="34" charset="0"/>
                <a:ea typeface="+mj-ea"/>
                <a:cs typeface="+mj-cs"/>
              </a:rPr>
              <a:t>	Pour les élèves : Un KIT CHALLENGERS, </a:t>
            </a:r>
          </a:p>
          <a:p>
            <a:pPr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sz="2900" dirty="0">
                <a:solidFill>
                  <a:schemeClr val="bg1"/>
                </a:solidFill>
                <a:latin typeface="Helvetica LT Std" panose="020B0504020202020204" pitchFamily="34" charset="0"/>
                <a:ea typeface="+mj-ea"/>
                <a:cs typeface="+mj-cs"/>
              </a:rPr>
              <a:t>	Un suivi : Des bénévoles à disposition des équipes, </a:t>
            </a:r>
          </a:p>
          <a:p>
            <a:pPr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sz="2900" dirty="0">
                <a:solidFill>
                  <a:schemeClr val="bg1"/>
                </a:solidFill>
                <a:latin typeface="Helvetica LT Std" panose="020B0504020202020204" pitchFamily="34" charset="0"/>
                <a:ea typeface="+mj-ea"/>
                <a:cs typeface="+mj-cs"/>
              </a:rPr>
              <a:t> 	Une valorisation des filières pédagogiques,</a:t>
            </a:r>
          </a:p>
          <a:p>
            <a:pPr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sz="2900" dirty="0">
                <a:solidFill>
                  <a:schemeClr val="bg1"/>
                </a:solidFill>
                <a:latin typeface="Helvetica LT Std" panose="020B0504020202020204" pitchFamily="34" charset="0"/>
                <a:ea typeface="+mj-ea"/>
                <a:cs typeface="+mj-cs"/>
              </a:rPr>
              <a:t>	Une médiatisation pour l’établissement scolaire.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B9C874-1896-49DC-B729-4A18A6F3C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C16477B-E7DA-48C1-A7BD-3A8923535701}"/>
              </a:ext>
            </a:extLst>
          </p:cNvPr>
          <p:cNvSpPr txBox="1"/>
          <p:nvPr/>
        </p:nvSpPr>
        <p:spPr>
          <a:xfrm>
            <a:off x="355107" y="366674"/>
            <a:ext cx="7630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NOUS FOURNISSONS :</a:t>
            </a:r>
          </a:p>
        </p:txBody>
      </p:sp>
      <p:pic>
        <p:nvPicPr>
          <p:cNvPr id="6" name="Graphique 5" descr="Flèches de chevron">
            <a:extLst>
              <a:ext uri="{FF2B5EF4-FFF2-40B4-BE49-F238E27FC236}">
                <a16:creationId xmlns:a16="http://schemas.microsoft.com/office/drawing/2014/main" id="{3CAAD6E5-F69A-47BA-90AF-ABD04FD2B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564" y="1846363"/>
            <a:ext cx="457200" cy="457200"/>
          </a:xfrm>
          <a:prstGeom prst="rect">
            <a:avLst/>
          </a:prstGeom>
        </p:spPr>
      </p:pic>
      <p:pic>
        <p:nvPicPr>
          <p:cNvPr id="7" name="Graphique 6" descr="Flèches de chevron">
            <a:extLst>
              <a:ext uri="{FF2B5EF4-FFF2-40B4-BE49-F238E27FC236}">
                <a16:creationId xmlns:a16="http://schemas.microsoft.com/office/drawing/2014/main" id="{440D4618-3EE7-40A9-8CC3-4E5593FD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36" y="2658505"/>
            <a:ext cx="457200" cy="457200"/>
          </a:xfrm>
          <a:prstGeom prst="rect">
            <a:avLst/>
          </a:prstGeom>
        </p:spPr>
      </p:pic>
      <p:pic>
        <p:nvPicPr>
          <p:cNvPr id="8" name="Graphique 7" descr="Flèches de chevron">
            <a:extLst>
              <a:ext uri="{FF2B5EF4-FFF2-40B4-BE49-F238E27FC236}">
                <a16:creationId xmlns:a16="http://schemas.microsoft.com/office/drawing/2014/main" id="{4AA0AE3D-2C13-4646-92E7-EA5BC2FC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36" y="3729181"/>
            <a:ext cx="457200" cy="457200"/>
          </a:xfrm>
          <a:prstGeom prst="rect">
            <a:avLst/>
          </a:prstGeom>
        </p:spPr>
      </p:pic>
      <p:pic>
        <p:nvPicPr>
          <p:cNvPr id="9" name="Graphique 8" descr="Flèches de chevron">
            <a:extLst>
              <a:ext uri="{FF2B5EF4-FFF2-40B4-BE49-F238E27FC236}">
                <a16:creationId xmlns:a16="http://schemas.microsoft.com/office/drawing/2014/main" id="{C21B9CEC-77FA-433D-8CC2-4C21012E4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36" y="5779037"/>
            <a:ext cx="457200" cy="457200"/>
          </a:xfrm>
          <a:prstGeom prst="rect">
            <a:avLst/>
          </a:prstGeom>
        </p:spPr>
      </p:pic>
      <p:pic>
        <p:nvPicPr>
          <p:cNvPr id="10" name="Graphique 9" descr="Flèches de chevron">
            <a:extLst>
              <a:ext uri="{FF2B5EF4-FFF2-40B4-BE49-F238E27FC236}">
                <a16:creationId xmlns:a16="http://schemas.microsoft.com/office/drawing/2014/main" id="{EF7F6627-C904-41FC-8397-C104667AF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36" y="475546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57F45CDB-D74F-4CD5-9CA7-1E626FF0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7FB1ED54-B9A6-4277-BAE9-55BFE3F92836}"/>
              </a:ext>
            </a:extLst>
          </p:cNvPr>
          <p:cNvSpPr txBox="1">
            <a:spLocks/>
          </p:cNvSpPr>
          <p:nvPr/>
        </p:nvSpPr>
        <p:spPr>
          <a:xfrm>
            <a:off x="238734" y="2102449"/>
            <a:ext cx="11845381" cy="47374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3400" dirty="0">
                <a:latin typeface="Helvetica LT Std" panose="020B0504020202020204" pitchFamily="34" charset="0"/>
              </a:rPr>
              <a:t>		</a:t>
            </a:r>
            <a:r>
              <a:rPr lang="fr-FR" sz="2800" dirty="0">
                <a:latin typeface="Helvetica LT Std" panose="020B0504020202020204" pitchFamily="34" charset="0"/>
              </a:rPr>
              <a:t>Une approche à l’innovation et à la créativité, </a:t>
            </a:r>
            <a:r>
              <a:rPr lang="fr-FR" sz="2400" dirty="0">
                <a:latin typeface="Helvetica LT Std" panose="020B05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fr-FR" sz="2400" dirty="0">
                <a:latin typeface="Helvetica LT Std" panose="020B0504020202020204" pitchFamily="34" charset="0"/>
              </a:rPr>
              <a:t>		</a:t>
            </a:r>
            <a:r>
              <a:rPr lang="fr-FR" sz="2800" dirty="0">
                <a:latin typeface="Helvetica LT Std" panose="020B0504020202020204" pitchFamily="34" charset="0"/>
              </a:rPr>
              <a:t>Une ouverture sur le monde professionnel afin de les aider à 			     s’orienter,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>
                <a:latin typeface="Helvetica LT Std" panose="020B0504020202020204" pitchFamily="34" charset="0"/>
              </a:rPr>
              <a:t>		D’aborder les oraux de manière confiante,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>
                <a:latin typeface="Helvetica LT Std" panose="020B0504020202020204" pitchFamily="34" charset="0"/>
              </a:rPr>
              <a:t>		Développer leur esprit d’équipe,</a:t>
            </a:r>
            <a:endParaRPr lang="fr-FR" sz="1600" dirty="0">
              <a:latin typeface="Helvetica LT Std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>
                <a:latin typeface="Helvetica LT Std" panose="020B0504020202020204" pitchFamily="34" charset="0"/>
              </a:rPr>
              <a:t>		Faciliter la recherche d’un stage/emploi,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>
                <a:latin typeface="Helvetica LT Std" panose="020B0504020202020204" pitchFamily="34" charset="0"/>
              </a:rPr>
              <a:t>		</a:t>
            </a:r>
            <a:endParaRPr lang="fr-FR" sz="3600" dirty="0"/>
          </a:p>
          <a:p>
            <a:endParaRPr lang="fr-FR" dirty="0"/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6A8F6EE4-46D7-44BB-B804-D5713440D5A0}"/>
              </a:ext>
            </a:extLst>
          </p:cNvPr>
          <p:cNvSpPr txBox="1">
            <a:spLocks/>
          </p:cNvSpPr>
          <p:nvPr/>
        </p:nvSpPr>
        <p:spPr>
          <a:xfrm>
            <a:off x="238734" y="201246"/>
            <a:ext cx="9441617" cy="9070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Lato" panose="020F0502020204030203"/>
              </a:rPr>
              <a:t>CE QUE CE CHALLENGE APPORTERA A VOS ÉLÈVES :</a:t>
            </a:r>
          </a:p>
        </p:txBody>
      </p:sp>
      <p:pic>
        <p:nvPicPr>
          <p:cNvPr id="20" name="Graphique 19" descr="Flèches de chevron">
            <a:extLst>
              <a:ext uri="{FF2B5EF4-FFF2-40B4-BE49-F238E27FC236}">
                <a16:creationId xmlns:a16="http://schemas.microsoft.com/office/drawing/2014/main" id="{DB0B7DDA-EB51-4A50-BF80-320DFE06C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76" y="2931857"/>
            <a:ext cx="457200" cy="457200"/>
          </a:xfrm>
          <a:prstGeom prst="rect">
            <a:avLst/>
          </a:prstGeom>
        </p:spPr>
      </p:pic>
      <p:pic>
        <p:nvPicPr>
          <p:cNvPr id="21" name="Graphique 20" descr="Flèches de chevron">
            <a:extLst>
              <a:ext uri="{FF2B5EF4-FFF2-40B4-BE49-F238E27FC236}">
                <a16:creationId xmlns:a16="http://schemas.microsoft.com/office/drawing/2014/main" id="{2647F308-4C2E-44B0-A5BD-B5BA1746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76" y="2348630"/>
            <a:ext cx="457200" cy="457200"/>
          </a:xfrm>
          <a:prstGeom prst="rect">
            <a:avLst/>
          </a:prstGeom>
        </p:spPr>
      </p:pic>
      <p:pic>
        <p:nvPicPr>
          <p:cNvPr id="25" name="Graphique 24" descr="Flèches de chevron">
            <a:extLst>
              <a:ext uri="{FF2B5EF4-FFF2-40B4-BE49-F238E27FC236}">
                <a16:creationId xmlns:a16="http://schemas.microsoft.com/office/drawing/2014/main" id="{65DCD07E-05C7-416C-960F-00CC78934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76" y="3985558"/>
            <a:ext cx="457200" cy="457200"/>
          </a:xfrm>
          <a:prstGeom prst="rect">
            <a:avLst/>
          </a:prstGeom>
        </p:spPr>
      </p:pic>
      <p:pic>
        <p:nvPicPr>
          <p:cNvPr id="27" name="Graphique 26" descr="Flèches de chevron">
            <a:extLst>
              <a:ext uri="{FF2B5EF4-FFF2-40B4-BE49-F238E27FC236}">
                <a16:creationId xmlns:a16="http://schemas.microsoft.com/office/drawing/2014/main" id="{F4591886-13FB-4F8F-B4AB-7E9C12950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76" y="4695863"/>
            <a:ext cx="457200" cy="457200"/>
          </a:xfrm>
          <a:prstGeom prst="rect">
            <a:avLst/>
          </a:prstGeom>
        </p:spPr>
      </p:pic>
      <p:pic>
        <p:nvPicPr>
          <p:cNvPr id="10" name="Graphique 9" descr="Flèches de chevron">
            <a:extLst>
              <a:ext uri="{FF2B5EF4-FFF2-40B4-BE49-F238E27FC236}">
                <a16:creationId xmlns:a16="http://schemas.microsoft.com/office/drawing/2014/main" id="{6D8E3CD3-39DF-4454-9836-FEC1DD6BC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250" y="542531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93E5E3-5DDD-433B-9F4C-C06E03EC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68" y="571500"/>
            <a:ext cx="7937462" cy="1573428"/>
          </a:xfrm>
        </p:spPr>
        <p:txBody>
          <a:bodyPr anchor="ctr">
            <a:normAutofit/>
          </a:bodyPr>
          <a:lstStyle/>
          <a:p>
            <a:pPr algn="ctr"/>
            <a:r>
              <a:rPr lang="fr-FR" sz="8000" b="1" dirty="0">
                <a:solidFill>
                  <a:srgbClr val="FFFFFF"/>
                </a:solidFill>
                <a:latin typeface="Agency FB" panose="020B0503020202020204" pitchFamily="34" charset="0"/>
              </a:rPr>
              <a:t>DES FINALES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8C7124-E41A-4B1A-B9E7-DD09C17A5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546" y="2483868"/>
            <a:ext cx="9216906" cy="4187238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200000"/>
              </a:lnSpc>
            </a:pPr>
            <a:r>
              <a:rPr lang="fr-FR" sz="5100" b="1" dirty="0"/>
              <a:t>Départementale</a:t>
            </a:r>
            <a:br>
              <a:rPr lang="fr-FR" sz="3800" dirty="0"/>
            </a:br>
            <a:r>
              <a:rPr lang="fr-FR" sz="3800" dirty="0">
                <a:latin typeface="Helvetica LT Std" panose="020B0504020202020204" pitchFamily="34" charset="0"/>
              </a:rPr>
              <a:t>Un diplôme et un cadeau !</a:t>
            </a:r>
            <a:endParaRPr lang="fr-FR" sz="3800" dirty="0"/>
          </a:p>
          <a:p>
            <a:pPr algn="ctr">
              <a:lnSpc>
                <a:spcPct val="200000"/>
              </a:lnSpc>
            </a:pPr>
            <a:r>
              <a:rPr lang="fr-FR" sz="5900" b="1" dirty="0"/>
              <a:t>Régionale</a:t>
            </a:r>
            <a:br>
              <a:rPr lang="fr-FR" sz="3800" dirty="0"/>
            </a:br>
            <a:r>
              <a:rPr lang="fr-FR" sz="3800" dirty="0">
                <a:latin typeface="Helvetica LT Std" panose="020B0504020202020204" pitchFamily="34" charset="0"/>
              </a:rPr>
              <a:t>Un diplôme et un plus gros cadeau !!</a:t>
            </a:r>
            <a:endParaRPr lang="fr-FR" sz="3800" dirty="0"/>
          </a:p>
          <a:p>
            <a:pPr algn="ctr">
              <a:lnSpc>
                <a:spcPct val="200000"/>
              </a:lnSpc>
            </a:pPr>
            <a:r>
              <a:rPr lang="fr-FR" sz="5900" b="1" dirty="0"/>
              <a:t>Internationale</a:t>
            </a:r>
            <a:br>
              <a:rPr lang="fr-FR" sz="3800" dirty="0"/>
            </a:br>
            <a:r>
              <a:rPr lang="fr-FR" sz="3800" dirty="0">
                <a:latin typeface="Helvetica LT Std" panose="020B0504020202020204" pitchFamily="34" charset="0"/>
              </a:rPr>
              <a:t>Pour l’équipe lauréate : un voyage a l'étranger à gagner !!!</a:t>
            </a:r>
          </a:p>
          <a:p>
            <a:pPr algn="ctr">
              <a:lnSpc>
                <a:spcPct val="200000"/>
              </a:lnSpc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23EDE1B-7DE2-4787-A25C-50DE4F314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6" y="208604"/>
            <a:ext cx="1539864" cy="9070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5DD62F-F04B-4BDB-98AC-F748BB3F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485" y="-79902"/>
            <a:ext cx="868217" cy="13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527</Words>
  <Application>Microsoft Office PowerPoint</Application>
  <PresentationFormat>Grand écran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 lato black</vt:lpstr>
      <vt:lpstr>Agency FB</vt:lpstr>
      <vt:lpstr>Arial</vt:lpstr>
      <vt:lpstr>Arial Black</vt:lpstr>
      <vt:lpstr>Century Gothic</vt:lpstr>
      <vt:lpstr>Helvetica LT Std</vt:lpstr>
      <vt:lpstr>Lato</vt:lpstr>
      <vt:lpstr>Lato Black</vt:lpstr>
      <vt:lpstr>Wingdings 3</vt:lpstr>
      <vt:lpstr>Ion</vt:lpstr>
      <vt:lpstr>Présentation PowerPoint</vt:lpstr>
      <vt:lpstr>LES CONTACTS EN CORREZE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FINALES</vt:lpstr>
      <vt:lpstr>LES DATES A RETENIR</vt:lpstr>
      <vt:lpstr>NOUS VOUS PROPOSONS AUSSI  L’ENGLISH CHALLENGE !</vt:lpstr>
      <vt:lpstr>EN CONCLUSION</vt:lpstr>
      <vt:lpstr>MERCI DE VOTRE ATTENTION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Lucile Guillerey</dc:creator>
  <cp:lastModifiedBy>Lucile Guillerey</cp:lastModifiedBy>
  <cp:revision>31</cp:revision>
  <dcterms:created xsi:type="dcterms:W3CDTF">2020-10-15T08:53:28Z</dcterms:created>
  <dcterms:modified xsi:type="dcterms:W3CDTF">2021-07-05T09:19:24Z</dcterms:modified>
</cp:coreProperties>
</file>